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85" r:id="rId2"/>
    <p:sldMasterId id="2147483700" r:id="rId3"/>
  </p:sldMasterIdLst>
  <p:notesMasterIdLst>
    <p:notesMasterId r:id="rId40"/>
  </p:notesMasterIdLst>
  <p:sldIdLst>
    <p:sldId id="623" r:id="rId4"/>
    <p:sldId id="719" r:id="rId5"/>
    <p:sldId id="720" r:id="rId6"/>
    <p:sldId id="716" r:id="rId7"/>
    <p:sldId id="707" r:id="rId8"/>
    <p:sldId id="721" r:id="rId9"/>
    <p:sldId id="723" r:id="rId10"/>
    <p:sldId id="724" r:id="rId11"/>
    <p:sldId id="726" r:id="rId12"/>
    <p:sldId id="722" r:id="rId13"/>
    <p:sldId id="717" r:id="rId14"/>
    <p:sldId id="727" r:id="rId15"/>
    <p:sldId id="735" r:id="rId16"/>
    <p:sldId id="736" r:id="rId17"/>
    <p:sldId id="732" r:id="rId18"/>
    <p:sldId id="737" r:id="rId19"/>
    <p:sldId id="738" r:id="rId20"/>
    <p:sldId id="741" r:id="rId21"/>
    <p:sldId id="742" r:id="rId22"/>
    <p:sldId id="745" r:id="rId23"/>
    <p:sldId id="749" r:id="rId24"/>
    <p:sldId id="750" r:id="rId25"/>
    <p:sldId id="751" r:id="rId26"/>
    <p:sldId id="752" r:id="rId27"/>
    <p:sldId id="761" r:id="rId28"/>
    <p:sldId id="753" r:id="rId29"/>
    <p:sldId id="754" r:id="rId30"/>
    <p:sldId id="755" r:id="rId31"/>
    <p:sldId id="756" r:id="rId32"/>
    <p:sldId id="764" r:id="rId33"/>
    <p:sldId id="757" r:id="rId34"/>
    <p:sldId id="758" r:id="rId35"/>
    <p:sldId id="759" r:id="rId36"/>
    <p:sldId id="760" r:id="rId37"/>
    <p:sldId id="762" r:id="rId38"/>
    <p:sldId id="763" r:id="rId39"/>
  </p:sldIdLst>
  <p:sldSz cx="12192000" cy="6858000"/>
  <p:notesSz cx="6858000" cy="9144000"/>
  <p:defaultTextStyle>
    <a:defPPr>
      <a:defRPr lang="x-non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Чингиз Алекешев" initials="ЧА" lastIdx="2" clrIdx="0">
    <p:extLst>
      <p:ext uri="{19B8F6BF-5375-455C-9EA6-DF929625EA0E}">
        <p15:presenceInfo xmlns:p15="http://schemas.microsoft.com/office/powerpoint/2012/main" userId="c7cedf4192d9c67f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D48"/>
    <a:srgbClr val="ABDFEB"/>
    <a:srgbClr val="FFC000"/>
    <a:srgbClr val="C2E8F1"/>
    <a:srgbClr val="FFFFFF"/>
    <a:srgbClr val="165790"/>
    <a:srgbClr val="FF9800"/>
    <a:srgbClr val="FAC090"/>
    <a:srgbClr val="2E576E"/>
    <a:srgbClr val="1644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12" autoAdjust="0"/>
    <p:restoredTop sz="95822" autoAdjust="0"/>
  </p:normalViewPr>
  <p:slideViewPr>
    <p:cSldViewPr snapToGrid="0" snapToObjects="1">
      <p:cViewPr varScale="1">
        <p:scale>
          <a:sx n="115" d="100"/>
          <a:sy n="115" d="100"/>
        </p:scale>
        <p:origin x="120" y="384"/>
      </p:cViewPr>
      <p:guideLst>
        <p:guide orient="horz" pos="2137"/>
        <p:guide pos="3863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presProps" Target="presProp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viewProps" Target="viewProps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20" Type="http://schemas.openxmlformats.org/officeDocument/2006/relationships/slide" Target="slides/slide17.xml"/><Relationship Id="rId41" Type="http://schemas.openxmlformats.org/officeDocument/2006/relationships/commentAuthors" Target="commentAuthor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B740E7D-6584-4045-839F-F816CD5D95D1}" type="doc">
      <dgm:prSet loTypeId="urn:microsoft.com/office/officeart/2008/layout/AscendingPictureAccentProcess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33D0345-C60E-4718-95EB-0DF74EFFAA00}">
      <dgm:prSet phldrT="[Текст]" custT="1"/>
      <dgm:spPr>
        <a:solidFill>
          <a:schemeClr val="bg1"/>
        </a:solidFill>
        <a:effectLst>
          <a:outerShdw blurRad="50800" dist="38100" dir="2700000" algn="tl" rotWithShape="0">
            <a:prstClr val="black">
              <a:alpha val="26000"/>
            </a:prstClr>
          </a:outerShdw>
        </a:effectLst>
      </dgm:spPr>
      <dgm:t>
        <a:bodyPr/>
        <a:lstStyle/>
        <a:p>
          <a:endParaRPr lang="ru-RU" sz="2900" b="1" dirty="0">
            <a:solidFill>
              <a:schemeClr val="accent1">
                <a:lumMod val="50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15E5033-AB63-4A89-B119-DD2C1BB2470D}" type="parTrans" cxnId="{A097AFD1-E2E8-437F-8971-93F769AB545D}">
      <dgm:prSet/>
      <dgm:spPr/>
      <dgm:t>
        <a:bodyPr/>
        <a:lstStyle/>
        <a:p>
          <a:endParaRPr lang="ru-RU"/>
        </a:p>
      </dgm:t>
    </dgm:pt>
    <dgm:pt modelId="{C15901A8-2872-4AF4-8FBB-3C28776EE62F}" type="sibTrans" cxnId="{A097AFD1-E2E8-437F-8971-93F769AB545D}">
      <dgm:prSet/>
      <dgm:spPr>
        <a:solidFill>
          <a:srgbClr val="002D48"/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ru-RU"/>
        </a:p>
      </dgm:t>
    </dgm:pt>
    <dgm:pt modelId="{2752F785-7A33-4263-9250-D38F659A97B8}">
      <dgm:prSet custT="1"/>
      <dgm:spPr>
        <a:solidFill>
          <a:schemeClr val="bg1"/>
        </a:solidFill>
        <a:effectLst>
          <a:outerShdw blurRad="50800" dist="38100" dir="2700000" algn="tl" rotWithShape="0">
            <a:prstClr val="black">
              <a:alpha val="26000"/>
            </a:prstClr>
          </a:outerShdw>
        </a:effectLst>
      </dgm:spPr>
      <dgm:t>
        <a:bodyPr/>
        <a:lstStyle/>
        <a:p>
          <a:endParaRPr lang="ru-RU" sz="2800" b="1" dirty="0">
            <a:solidFill>
              <a:schemeClr val="accent1">
                <a:lumMod val="50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C003DA9-014B-440D-9C19-CCA6FDD37BD3}" type="parTrans" cxnId="{0E55F609-6CC3-4615-B460-5167EB318DA7}">
      <dgm:prSet/>
      <dgm:spPr/>
      <dgm:t>
        <a:bodyPr/>
        <a:lstStyle/>
        <a:p>
          <a:endParaRPr lang="ru-RU"/>
        </a:p>
      </dgm:t>
    </dgm:pt>
    <dgm:pt modelId="{4EF70629-56D9-42FF-A4FE-65E427157BB6}" type="sibTrans" cxnId="{0E55F609-6CC3-4615-B460-5167EB318DA7}">
      <dgm:prSet/>
      <dgm:spPr>
        <a:solidFill>
          <a:srgbClr val="002D48"/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ru-RU"/>
        </a:p>
      </dgm:t>
    </dgm:pt>
    <dgm:pt modelId="{3C4594BD-7B6A-4818-A6AB-D2CA217289F8}" type="pres">
      <dgm:prSet presAssocID="{BB740E7D-6584-4045-839F-F816CD5D95D1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372CCE85-06A0-4F55-AEC8-82B664213A47}" type="pres">
      <dgm:prSet presAssocID="{BB740E7D-6584-4045-839F-F816CD5D95D1}" presName="dot1" presStyleLbl="alignNode1" presStyleIdx="0" presStyleCnt="10" custLinFactX="-318474" custLinFactY="-110659" custLinFactNeighborX="-400000" custLinFactNeighborY="-200000"/>
      <dgm:spPr>
        <a:solidFill>
          <a:schemeClr val="bg1"/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</dgm:pt>
    <dgm:pt modelId="{14D90129-7167-405D-A2CA-F14469E0F965}" type="pres">
      <dgm:prSet presAssocID="{BB740E7D-6584-4045-839F-F816CD5D95D1}" presName="dot2" presStyleLbl="alignNode1" presStyleIdx="1" presStyleCnt="10" custLinFactX="-472129" custLinFactY="300000" custLinFactNeighborX="-500000" custLinFactNeighborY="372031"/>
      <dgm:spPr>
        <a:solidFill>
          <a:schemeClr val="bg1"/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</dgm:pt>
    <dgm:pt modelId="{AFE9E031-DC54-49AB-AFE9-C16390396401}" type="pres">
      <dgm:prSet presAssocID="{BB740E7D-6584-4045-839F-F816CD5D95D1}" presName="dot3" presStyleLbl="alignNode1" presStyleIdx="2" presStyleCnt="10" custLinFactX="-411324" custLinFactY="307969" custLinFactNeighborX="-500000" custLinFactNeighborY="400000"/>
      <dgm:spPr>
        <a:solidFill>
          <a:schemeClr val="bg1"/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</dgm:pt>
    <dgm:pt modelId="{A7BAF3A1-3081-4A3C-A7EE-8D1B19560400}" type="pres">
      <dgm:prSet presAssocID="{BB740E7D-6584-4045-839F-F816CD5D95D1}" presName="dotArrow1" presStyleLbl="alignNode1" presStyleIdx="3" presStyleCnt="10" custLinFactY="-106656" custLinFactNeighborX="-59502" custLinFactNeighborY="-200000"/>
      <dgm:spPr>
        <a:solidFill>
          <a:schemeClr val="bg1">
            <a:alpha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ru-RU"/>
        </a:p>
      </dgm:t>
    </dgm:pt>
    <dgm:pt modelId="{8F7BAF43-3C34-411E-B3FA-61676038689E}" type="pres">
      <dgm:prSet presAssocID="{BB740E7D-6584-4045-839F-F816CD5D95D1}" presName="dotArrow2" presStyleLbl="alignNode1" presStyleIdx="4" presStyleCnt="10" custLinFactX="-125121" custLinFactY="-118385" custLinFactNeighborX="-200000" custLinFactNeighborY="-200000"/>
      <dgm:spPr>
        <a:solidFill>
          <a:schemeClr val="bg1">
            <a:alpha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ru-RU"/>
        </a:p>
      </dgm:t>
    </dgm:pt>
    <dgm:pt modelId="{E5502BCF-18CC-4788-A3D8-909189FBBEE0}" type="pres">
      <dgm:prSet presAssocID="{BB740E7D-6584-4045-839F-F816CD5D95D1}" presName="dotArrow3" presStyleLbl="alignNode1" presStyleIdx="5" presStyleCnt="10" custLinFactX="-200000" custLinFactNeighborX="-247409" custLinFactNeighborY="-87908"/>
      <dgm:spPr>
        <a:solidFill>
          <a:schemeClr val="bg1">
            <a:alpha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ru-RU"/>
        </a:p>
      </dgm:t>
    </dgm:pt>
    <dgm:pt modelId="{3EB42F71-A859-41CA-BDAA-F13B63FEEA02}" type="pres">
      <dgm:prSet presAssocID="{BB740E7D-6584-4045-839F-F816CD5D95D1}" presName="dotArrow4" presStyleLbl="alignNode1" presStyleIdx="6" presStyleCnt="10" custLinFactX="-188467" custLinFactY="-21486" custLinFactNeighborX="-200000" custLinFactNeighborY="-100000"/>
      <dgm:spPr>
        <a:solidFill>
          <a:schemeClr val="bg1">
            <a:alpha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ru-RU"/>
        </a:p>
      </dgm:t>
    </dgm:pt>
    <dgm:pt modelId="{57DA3C2B-CB2C-41D2-BDE8-D866F99893B6}" type="pres">
      <dgm:prSet presAssocID="{BB740E7D-6584-4045-839F-F816CD5D95D1}" presName="dotArrow5" presStyleLbl="alignNode1" presStyleIdx="7" presStyleCnt="10" custLinFactX="-466312" custLinFactY="-100000" custLinFactNeighborX="-500000" custLinFactNeighborY="-123381"/>
      <dgm:spPr>
        <a:solidFill>
          <a:schemeClr val="bg1">
            <a:alpha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ru-RU"/>
        </a:p>
      </dgm:t>
    </dgm:pt>
    <dgm:pt modelId="{F51DC0D7-7001-4041-AFE9-511038B96083}" type="pres">
      <dgm:prSet presAssocID="{BB740E7D-6584-4045-839F-F816CD5D95D1}" presName="dotArrow6" presStyleLbl="alignNode1" presStyleIdx="8" presStyleCnt="10" custLinFactX="-200000" custLinFactY="-46951" custLinFactNeighborX="-264121" custLinFactNeighborY="-100000"/>
      <dgm:spPr>
        <a:solidFill>
          <a:schemeClr val="bg1"/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</dgm:pt>
    <dgm:pt modelId="{ED61B8A0-A7C2-41F0-BD1E-21491226CC40}" type="pres">
      <dgm:prSet presAssocID="{BB740E7D-6584-4045-839F-F816CD5D95D1}" presName="dotArrow7" presStyleLbl="alignNode1" presStyleIdx="9" presStyleCnt="10" custLinFactX="-201168" custLinFactY="-100000" custLinFactNeighborX="-300000" custLinFactNeighborY="-107172"/>
      <dgm:spPr>
        <a:solidFill>
          <a:schemeClr val="bg1"/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</dgm:pt>
    <dgm:pt modelId="{6CEC30A1-5265-454D-94F2-17B409F0DAC1}" type="pres">
      <dgm:prSet presAssocID="{2752F785-7A33-4263-9250-D38F659A97B8}" presName="parTx1" presStyleLbl="node1" presStyleIdx="0" presStyleCnt="2" custScaleX="185460" custScaleY="176858" custLinFactNeighborX="14260" custLinFactNeighborY="-1723"/>
      <dgm:spPr/>
      <dgm:t>
        <a:bodyPr/>
        <a:lstStyle/>
        <a:p>
          <a:endParaRPr lang="ru-RU"/>
        </a:p>
      </dgm:t>
    </dgm:pt>
    <dgm:pt modelId="{E1857A11-B4E6-4152-8A07-BB90EEC093CD}" type="pres">
      <dgm:prSet presAssocID="{4EF70629-56D9-42FF-A4FE-65E427157BB6}" presName="picture1" presStyleCnt="0"/>
      <dgm:spPr/>
    </dgm:pt>
    <dgm:pt modelId="{8F09EEA8-0444-497F-8249-5554CF2FF99C}" type="pres">
      <dgm:prSet presAssocID="{4EF70629-56D9-42FF-A4FE-65E427157BB6}" presName="imageRepeatNode" presStyleLbl="fgImgPlace1" presStyleIdx="0" presStyleCnt="2" custLinFactNeighborX="-12879" custLinFactNeighborY="-25749"/>
      <dgm:spPr/>
      <dgm:t>
        <a:bodyPr/>
        <a:lstStyle/>
        <a:p>
          <a:endParaRPr lang="ru-RU"/>
        </a:p>
      </dgm:t>
    </dgm:pt>
    <dgm:pt modelId="{91E6AC8E-5429-4BA0-89F3-46C98133D388}" type="pres">
      <dgm:prSet presAssocID="{933D0345-C60E-4718-95EB-0DF74EFFAA00}" presName="parTx2" presStyleLbl="node1" presStyleIdx="1" presStyleCnt="2" custScaleX="134027" custScaleY="169991" custLinFactNeighborX="-3491" custLinFactNeighborY="-63511"/>
      <dgm:spPr/>
      <dgm:t>
        <a:bodyPr/>
        <a:lstStyle/>
        <a:p>
          <a:endParaRPr lang="ru-RU"/>
        </a:p>
      </dgm:t>
    </dgm:pt>
    <dgm:pt modelId="{904C93B3-C7E5-4FFD-8722-2EDBE528F711}" type="pres">
      <dgm:prSet presAssocID="{C15901A8-2872-4AF4-8FBB-3C28776EE62F}" presName="picture2" presStyleCnt="0"/>
      <dgm:spPr/>
    </dgm:pt>
    <dgm:pt modelId="{A9D05D99-231A-4787-A562-869B4F1739E3}" type="pres">
      <dgm:prSet presAssocID="{C15901A8-2872-4AF4-8FBB-3C28776EE62F}" presName="imageRepeatNode" presStyleLbl="fgImgPlace1" presStyleIdx="1" presStyleCnt="2" custLinFactNeighborX="-68163" custLinFactNeighborY="-28541"/>
      <dgm:spPr/>
      <dgm:t>
        <a:bodyPr/>
        <a:lstStyle/>
        <a:p>
          <a:endParaRPr lang="ru-RU"/>
        </a:p>
      </dgm:t>
    </dgm:pt>
  </dgm:ptLst>
  <dgm:cxnLst>
    <dgm:cxn modelId="{A097AFD1-E2E8-437F-8971-93F769AB545D}" srcId="{BB740E7D-6584-4045-839F-F816CD5D95D1}" destId="{933D0345-C60E-4718-95EB-0DF74EFFAA00}" srcOrd="1" destOrd="0" parTransId="{115E5033-AB63-4A89-B119-DD2C1BB2470D}" sibTransId="{C15901A8-2872-4AF4-8FBB-3C28776EE62F}"/>
    <dgm:cxn modelId="{0E55F609-6CC3-4615-B460-5167EB318DA7}" srcId="{BB740E7D-6584-4045-839F-F816CD5D95D1}" destId="{2752F785-7A33-4263-9250-D38F659A97B8}" srcOrd="0" destOrd="0" parTransId="{BC003DA9-014B-440D-9C19-CCA6FDD37BD3}" sibTransId="{4EF70629-56D9-42FF-A4FE-65E427157BB6}"/>
    <dgm:cxn modelId="{B90E145D-2EE6-458F-9936-97364F69E2E4}" type="presOf" srcId="{C15901A8-2872-4AF4-8FBB-3C28776EE62F}" destId="{A9D05D99-231A-4787-A562-869B4F1739E3}" srcOrd="0" destOrd="0" presId="urn:microsoft.com/office/officeart/2008/layout/AscendingPictureAccentProcess"/>
    <dgm:cxn modelId="{385FFABA-708F-43CD-B922-CDC96EA355FF}" type="presOf" srcId="{2752F785-7A33-4263-9250-D38F659A97B8}" destId="{6CEC30A1-5265-454D-94F2-17B409F0DAC1}" srcOrd="0" destOrd="0" presId="urn:microsoft.com/office/officeart/2008/layout/AscendingPictureAccentProcess"/>
    <dgm:cxn modelId="{FA5412A1-1E2F-43AA-A160-8C67B838A86D}" type="presOf" srcId="{4EF70629-56D9-42FF-A4FE-65E427157BB6}" destId="{8F09EEA8-0444-497F-8249-5554CF2FF99C}" srcOrd="0" destOrd="0" presId="urn:microsoft.com/office/officeart/2008/layout/AscendingPictureAccentProcess"/>
    <dgm:cxn modelId="{A7847DB3-1758-4C4F-8C1A-00078115DC68}" type="presOf" srcId="{BB740E7D-6584-4045-839F-F816CD5D95D1}" destId="{3C4594BD-7B6A-4818-A6AB-D2CA217289F8}" srcOrd="0" destOrd="0" presId="urn:microsoft.com/office/officeart/2008/layout/AscendingPictureAccentProcess"/>
    <dgm:cxn modelId="{1E476EFE-3967-4E3F-ABCE-3F54677D736B}" type="presOf" srcId="{933D0345-C60E-4718-95EB-0DF74EFFAA00}" destId="{91E6AC8E-5429-4BA0-89F3-46C98133D388}" srcOrd="0" destOrd="0" presId="urn:microsoft.com/office/officeart/2008/layout/AscendingPictureAccentProcess"/>
    <dgm:cxn modelId="{6A4EEA3E-F795-4591-BC9D-5E8C70F21000}" type="presParOf" srcId="{3C4594BD-7B6A-4818-A6AB-D2CA217289F8}" destId="{372CCE85-06A0-4F55-AEC8-82B664213A47}" srcOrd="0" destOrd="0" presId="urn:microsoft.com/office/officeart/2008/layout/AscendingPictureAccentProcess"/>
    <dgm:cxn modelId="{01ED09BE-7ED0-432B-85A7-29380C756B68}" type="presParOf" srcId="{3C4594BD-7B6A-4818-A6AB-D2CA217289F8}" destId="{14D90129-7167-405D-A2CA-F14469E0F965}" srcOrd="1" destOrd="0" presId="urn:microsoft.com/office/officeart/2008/layout/AscendingPictureAccentProcess"/>
    <dgm:cxn modelId="{63FDBB98-B3A6-4ADE-B1DE-EF09E5116957}" type="presParOf" srcId="{3C4594BD-7B6A-4818-A6AB-D2CA217289F8}" destId="{AFE9E031-DC54-49AB-AFE9-C16390396401}" srcOrd="2" destOrd="0" presId="urn:microsoft.com/office/officeart/2008/layout/AscendingPictureAccentProcess"/>
    <dgm:cxn modelId="{565CC622-AED4-4FB5-B861-719193CD6F8B}" type="presParOf" srcId="{3C4594BD-7B6A-4818-A6AB-D2CA217289F8}" destId="{A7BAF3A1-3081-4A3C-A7EE-8D1B19560400}" srcOrd="3" destOrd="0" presId="urn:microsoft.com/office/officeart/2008/layout/AscendingPictureAccentProcess"/>
    <dgm:cxn modelId="{0B119753-80F2-4A45-982B-88ED09868FE0}" type="presParOf" srcId="{3C4594BD-7B6A-4818-A6AB-D2CA217289F8}" destId="{8F7BAF43-3C34-411E-B3FA-61676038689E}" srcOrd="4" destOrd="0" presId="urn:microsoft.com/office/officeart/2008/layout/AscendingPictureAccentProcess"/>
    <dgm:cxn modelId="{F884212A-5A50-4C38-A098-F965D5C49659}" type="presParOf" srcId="{3C4594BD-7B6A-4818-A6AB-D2CA217289F8}" destId="{E5502BCF-18CC-4788-A3D8-909189FBBEE0}" srcOrd="5" destOrd="0" presId="urn:microsoft.com/office/officeart/2008/layout/AscendingPictureAccentProcess"/>
    <dgm:cxn modelId="{FB812FE7-96D8-45F8-BED2-7E9E2451F6C2}" type="presParOf" srcId="{3C4594BD-7B6A-4818-A6AB-D2CA217289F8}" destId="{3EB42F71-A859-41CA-BDAA-F13B63FEEA02}" srcOrd="6" destOrd="0" presId="urn:microsoft.com/office/officeart/2008/layout/AscendingPictureAccentProcess"/>
    <dgm:cxn modelId="{5A6BD382-295A-4437-B007-4B724754BA1A}" type="presParOf" srcId="{3C4594BD-7B6A-4818-A6AB-D2CA217289F8}" destId="{57DA3C2B-CB2C-41D2-BDE8-D866F99893B6}" srcOrd="7" destOrd="0" presId="urn:microsoft.com/office/officeart/2008/layout/AscendingPictureAccentProcess"/>
    <dgm:cxn modelId="{E18F0EE0-6A0A-4A34-8B49-BD2709E2AAAD}" type="presParOf" srcId="{3C4594BD-7B6A-4818-A6AB-D2CA217289F8}" destId="{F51DC0D7-7001-4041-AFE9-511038B96083}" srcOrd="8" destOrd="0" presId="urn:microsoft.com/office/officeart/2008/layout/AscendingPictureAccentProcess"/>
    <dgm:cxn modelId="{0F0994AB-4429-4436-B50A-1DAEC845A454}" type="presParOf" srcId="{3C4594BD-7B6A-4818-A6AB-D2CA217289F8}" destId="{ED61B8A0-A7C2-41F0-BD1E-21491226CC40}" srcOrd="9" destOrd="0" presId="urn:microsoft.com/office/officeart/2008/layout/AscendingPictureAccentProcess"/>
    <dgm:cxn modelId="{1EB92456-0E24-47A7-8D99-FECE1D53A0D7}" type="presParOf" srcId="{3C4594BD-7B6A-4818-A6AB-D2CA217289F8}" destId="{6CEC30A1-5265-454D-94F2-17B409F0DAC1}" srcOrd="10" destOrd="0" presId="urn:microsoft.com/office/officeart/2008/layout/AscendingPictureAccentProcess"/>
    <dgm:cxn modelId="{82DA28E3-6931-4BC4-A1A5-63EC9C617CB3}" type="presParOf" srcId="{3C4594BD-7B6A-4818-A6AB-D2CA217289F8}" destId="{E1857A11-B4E6-4152-8A07-BB90EEC093CD}" srcOrd="11" destOrd="0" presId="urn:microsoft.com/office/officeart/2008/layout/AscendingPictureAccentProcess"/>
    <dgm:cxn modelId="{55BEEA4E-C40D-43B7-AC37-AA6D385B5B17}" type="presParOf" srcId="{E1857A11-B4E6-4152-8A07-BB90EEC093CD}" destId="{8F09EEA8-0444-497F-8249-5554CF2FF99C}" srcOrd="0" destOrd="0" presId="urn:microsoft.com/office/officeart/2008/layout/AscendingPictureAccentProcess"/>
    <dgm:cxn modelId="{74D738D0-0BEA-4704-AD54-41C8B9A7C3B9}" type="presParOf" srcId="{3C4594BD-7B6A-4818-A6AB-D2CA217289F8}" destId="{91E6AC8E-5429-4BA0-89F3-46C98133D388}" srcOrd="12" destOrd="0" presId="urn:microsoft.com/office/officeart/2008/layout/AscendingPictureAccentProcess"/>
    <dgm:cxn modelId="{851C8A1D-3A9C-4F96-97D2-3AAEA3E3F58E}" type="presParOf" srcId="{3C4594BD-7B6A-4818-A6AB-D2CA217289F8}" destId="{904C93B3-C7E5-4FFD-8722-2EDBE528F711}" srcOrd="13" destOrd="0" presId="urn:microsoft.com/office/officeart/2008/layout/AscendingPictureAccentProcess"/>
    <dgm:cxn modelId="{CB35FE2C-BA95-4AD7-8423-00D73D1E67E0}" type="presParOf" srcId="{904C93B3-C7E5-4FFD-8722-2EDBE528F711}" destId="{A9D05D99-231A-4787-A562-869B4F1739E3}" srcOrd="0" destOrd="0" presId="urn:microsoft.com/office/officeart/2008/layout/AscendingPictureAccentProcess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72CCE85-06A0-4F55-AEC8-82B664213A47}">
      <dsp:nvSpPr>
        <dsp:cNvPr id="0" name=""/>
        <dsp:cNvSpPr/>
      </dsp:nvSpPr>
      <dsp:spPr>
        <a:xfrm>
          <a:off x="960267" y="2097483"/>
          <a:ext cx="150358" cy="150358"/>
        </a:xfrm>
        <a:prstGeom prst="ellipse">
          <a:avLst/>
        </a:prstGeom>
        <a:solidFill>
          <a:schemeClr val="bg1"/>
        </a:solidFill>
        <a:ln w="12700" cap="flat" cmpd="sng" algn="ctr">
          <a:noFill/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4D90129-7167-405D-A2CA-F14469E0F965}">
      <dsp:nvSpPr>
        <dsp:cNvPr id="0" name=""/>
        <dsp:cNvSpPr/>
      </dsp:nvSpPr>
      <dsp:spPr>
        <a:xfrm>
          <a:off x="447162" y="3786117"/>
          <a:ext cx="150358" cy="150358"/>
        </a:xfrm>
        <a:prstGeom prst="ellipse">
          <a:avLst/>
        </a:prstGeom>
        <a:solidFill>
          <a:schemeClr val="bg1"/>
        </a:solidFill>
        <a:ln w="12700" cap="flat" cmpd="sng" algn="ctr">
          <a:noFill/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FE9E031-DC54-49AB-AFE9-C16390396401}">
      <dsp:nvSpPr>
        <dsp:cNvPr id="0" name=""/>
        <dsp:cNvSpPr/>
      </dsp:nvSpPr>
      <dsp:spPr>
        <a:xfrm>
          <a:off x="381613" y="4022901"/>
          <a:ext cx="150358" cy="150358"/>
        </a:xfrm>
        <a:prstGeom prst="ellipse">
          <a:avLst/>
        </a:prstGeom>
        <a:solidFill>
          <a:schemeClr val="bg1"/>
        </a:solidFill>
        <a:ln w="12700" cap="flat" cmpd="sng" algn="ctr">
          <a:noFill/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7BAF3A1-3081-4A3C-A7EE-8D1B19560400}">
      <dsp:nvSpPr>
        <dsp:cNvPr id="0" name=""/>
        <dsp:cNvSpPr/>
      </dsp:nvSpPr>
      <dsp:spPr>
        <a:xfrm>
          <a:off x="1850046" y="0"/>
          <a:ext cx="150358" cy="150358"/>
        </a:xfrm>
        <a:prstGeom prst="ellipse">
          <a:avLst/>
        </a:prstGeom>
        <a:solidFill>
          <a:schemeClr val="bg1">
            <a:alpha val="0"/>
          </a:schemeClr>
        </a:solidFill>
        <a:ln w="12700" cap="flat" cmpd="sng" algn="ctr">
          <a:noFill/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F7BAF43-3C34-411E-B3FA-61676038689E}">
      <dsp:nvSpPr>
        <dsp:cNvPr id="0" name=""/>
        <dsp:cNvSpPr/>
      </dsp:nvSpPr>
      <dsp:spPr>
        <a:xfrm>
          <a:off x="1651544" y="0"/>
          <a:ext cx="150358" cy="150358"/>
        </a:xfrm>
        <a:prstGeom prst="ellipse">
          <a:avLst/>
        </a:prstGeom>
        <a:solidFill>
          <a:schemeClr val="bg1">
            <a:alpha val="0"/>
          </a:schemeClr>
        </a:solidFill>
        <a:ln w="12700" cap="flat" cmpd="sng" algn="ctr">
          <a:noFill/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5502BCF-18CC-4788-A3D8-909189FBBEE0}">
      <dsp:nvSpPr>
        <dsp:cNvPr id="0" name=""/>
        <dsp:cNvSpPr/>
      </dsp:nvSpPr>
      <dsp:spPr>
        <a:xfrm>
          <a:off x="1667951" y="68650"/>
          <a:ext cx="150358" cy="150358"/>
        </a:xfrm>
        <a:prstGeom prst="ellipse">
          <a:avLst/>
        </a:prstGeom>
        <a:solidFill>
          <a:schemeClr val="bg1">
            <a:alpha val="0"/>
          </a:schemeClr>
        </a:solidFill>
        <a:ln w="12700" cap="flat" cmpd="sng" algn="ctr">
          <a:noFill/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EB42F71-A859-41CA-BDAA-F13B63FEEA02}">
      <dsp:nvSpPr>
        <dsp:cNvPr id="0" name=""/>
        <dsp:cNvSpPr/>
      </dsp:nvSpPr>
      <dsp:spPr>
        <a:xfrm>
          <a:off x="1956853" y="137867"/>
          <a:ext cx="150358" cy="150358"/>
        </a:xfrm>
        <a:prstGeom prst="ellipse">
          <a:avLst/>
        </a:prstGeom>
        <a:solidFill>
          <a:schemeClr val="bg1">
            <a:alpha val="0"/>
          </a:schemeClr>
        </a:solidFill>
        <a:ln w="12700" cap="flat" cmpd="sng" algn="ctr">
          <a:noFill/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7DA3C2B-CB2C-41D2-BDE8-D866F99893B6}">
      <dsp:nvSpPr>
        <dsp:cNvPr id="0" name=""/>
        <dsp:cNvSpPr/>
      </dsp:nvSpPr>
      <dsp:spPr>
        <a:xfrm>
          <a:off x="1288893" y="104364"/>
          <a:ext cx="150358" cy="150358"/>
        </a:xfrm>
        <a:prstGeom prst="ellipse">
          <a:avLst/>
        </a:prstGeom>
        <a:solidFill>
          <a:schemeClr val="bg1">
            <a:alpha val="0"/>
          </a:schemeClr>
        </a:solidFill>
        <a:ln w="12700" cap="flat" cmpd="sng" algn="ctr">
          <a:noFill/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51DC0D7-7001-4041-AFE9-511038B96083}">
      <dsp:nvSpPr>
        <dsp:cNvPr id="0" name=""/>
        <dsp:cNvSpPr/>
      </dsp:nvSpPr>
      <dsp:spPr>
        <a:xfrm>
          <a:off x="1642823" y="232450"/>
          <a:ext cx="150358" cy="150358"/>
        </a:xfrm>
        <a:prstGeom prst="ellipse">
          <a:avLst/>
        </a:prstGeom>
        <a:solidFill>
          <a:schemeClr val="bg1"/>
        </a:solidFill>
        <a:ln w="12700" cap="flat" cmpd="sng" algn="ctr">
          <a:noFill/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D61B8A0-A7C2-41F0-BD1E-21491226CC40}">
      <dsp:nvSpPr>
        <dsp:cNvPr id="0" name=""/>
        <dsp:cNvSpPr/>
      </dsp:nvSpPr>
      <dsp:spPr>
        <a:xfrm>
          <a:off x="1587120" y="394478"/>
          <a:ext cx="150358" cy="150358"/>
        </a:xfrm>
        <a:prstGeom prst="ellipse">
          <a:avLst/>
        </a:prstGeom>
        <a:solidFill>
          <a:schemeClr val="bg1"/>
        </a:solidFill>
        <a:ln w="12700" cap="flat" cmpd="sng" algn="ctr">
          <a:noFill/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CEC30A1-5265-454D-94F2-17B409F0DAC1}">
      <dsp:nvSpPr>
        <dsp:cNvPr id="0" name=""/>
        <dsp:cNvSpPr/>
      </dsp:nvSpPr>
      <dsp:spPr>
        <a:xfrm>
          <a:off x="-1" y="3158356"/>
          <a:ext cx="6014334" cy="1538398"/>
        </a:xfrm>
        <a:prstGeom prst="roundRect">
          <a:avLst/>
        </a:prstGeom>
        <a:solidFill>
          <a:schemeClr val="bg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26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642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800" b="1" kern="1200" dirty="0">
            <a:solidFill>
              <a:schemeClr val="accent1">
                <a:lumMod val="50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75097" y="3233454"/>
        <a:ext cx="5864138" cy="1388202"/>
      </dsp:txXfrm>
    </dsp:sp>
    <dsp:sp modelId="{8F09EEA8-0444-497F-8249-5554CF2FF99C}">
      <dsp:nvSpPr>
        <dsp:cNvPr id="0" name=""/>
        <dsp:cNvSpPr/>
      </dsp:nvSpPr>
      <dsp:spPr>
        <a:xfrm>
          <a:off x="24563" y="2268193"/>
          <a:ext cx="1503583" cy="1503483"/>
        </a:xfrm>
        <a:prstGeom prst="ellipse">
          <a:avLst/>
        </a:prstGeom>
        <a:solidFill>
          <a:srgbClr val="002D48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1E6AC8E-5429-4BA0-89F3-46C98133D388}">
      <dsp:nvSpPr>
        <dsp:cNvPr id="0" name=""/>
        <dsp:cNvSpPr/>
      </dsp:nvSpPr>
      <dsp:spPr>
        <a:xfrm>
          <a:off x="1823073" y="949365"/>
          <a:ext cx="4346399" cy="1478666"/>
        </a:xfrm>
        <a:prstGeom prst="roundRect">
          <a:avLst/>
        </a:prstGeom>
        <a:solidFill>
          <a:schemeClr val="bg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26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6420" tIns="110490" rIns="110490" bIns="110490" numCol="1" spcCol="1270" anchor="ctr" anchorCtr="0">
          <a:noAutofit/>
        </a:bodyPr>
        <a:lstStyle/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900" b="1" kern="1200" dirty="0">
            <a:solidFill>
              <a:schemeClr val="accent1">
                <a:lumMod val="50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895256" y="1021548"/>
        <a:ext cx="4202033" cy="1334300"/>
      </dsp:txXfrm>
    </dsp:sp>
    <dsp:sp modelId="{A9D05D99-231A-4787-A562-869B4F1739E3}">
      <dsp:nvSpPr>
        <dsp:cNvPr id="0" name=""/>
        <dsp:cNvSpPr/>
      </dsp:nvSpPr>
      <dsp:spPr>
        <a:xfrm>
          <a:off x="563989" y="524822"/>
          <a:ext cx="1503583" cy="1503483"/>
        </a:xfrm>
        <a:prstGeom prst="ellipse">
          <a:avLst/>
        </a:prstGeom>
        <a:solidFill>
          <a:srgbClr val="002D48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AscendingPictureAccentProcess">
  <dgm:title val=""/>
  <dgm:desc val=""/>
  <dgm:catLst>
    <dgm:cat type="process" pri="22500"/>
    <dgm:cat type="picture" pri="16000"/>
    <dgm:cat type="pictureconvert" pri="1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func="var" arg="dir" op="equ" val="norm">
            <dgm:choose name="Name5">
              <dgm:if name="Name6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l" for="ch" forName="parTx1" refType="w" fact="0.2711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2469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7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l" for="ch" forName="parTx1" refType="w" fact="0.366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3333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if>
          <dgm:else name="Name8">
            <dgm:choose name="Name9">
              <dgm:if name="Name10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r" for="ch" forName="parTx1" refType="w" fact="0.7289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7531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1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r" for="ch" forName="parTx1" refType="w" fact="0.634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6667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func="var" arg="dir" op="equ" val="norm">
            <dgm:choose name="Name15">
              <dgm:if name="Name16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3221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3056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2859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309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334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359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3848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1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359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359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197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178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688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3503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17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4274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405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3794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4106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44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477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5106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44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477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477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2614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2369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l" for="ch" forName="parTx2" refType="w" fact="0.4893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4648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if>
          <dgm:else name="Name18">
            <dgm:choose name="Name19">
              <dgm:if name="Name20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6779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6944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7141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690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665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640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6152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9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640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640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803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821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312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6497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21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5726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594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6206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5894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55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522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4894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56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522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522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7386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7631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r" for="ch" forName="parTx2" refType="w" fact="0.5107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5352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func="var" arg="dir" op="equ" val="norm">
            <dgm:choose name="Name25">
              <dgm:if name="Name26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2981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2676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357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44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323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23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6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68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491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513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68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68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487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1328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732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3573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4763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4604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27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3684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3307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912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494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342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23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12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79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6068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6346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79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79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837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1641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l" for="ch" forName="parTx2" refType="w" fact="0.4612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4416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l" for="ch" forName="parTx3" refType="w" fact="0.5886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569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if>
          <dgm:else name="Name28">
            <dgm:choose name="Name29">
              <dgm:if name="Name30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7019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7324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643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55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677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76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4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31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509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486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31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31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513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8672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268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6427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5237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5396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31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6316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6693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088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506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658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76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88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21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3932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3654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21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21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163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8359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r" for="ch" forName="parTx2" refType="w" fact="0.5388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5584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r" for="ch" forName="parTx3" refType="w" fact="0.4114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431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func="var" arg="dir" op="equ" val="norm">
            <dgm:choose name="Name35">
              <dgm:if name="Name36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3253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2949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263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313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67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5486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5267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5462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565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5851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604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565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565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466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1333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10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3972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229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509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722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5588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37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3978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3606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3223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829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717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6709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6441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6679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691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715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739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691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691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793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163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l" for="ch" forName="parTx2" refType="w" fact="0.502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4857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l" for="ch" forName="parTx3" refType="w" fact="0.6394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6231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l" for="ch" forName="parTx4" refType="w" fact="0.6997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6834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if>
          <dgm:else name="Name38">
            <dgm:choose name="Name39">
              <dgm:if name="Name40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6747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7051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736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687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32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4514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4733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4538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434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4149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395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434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434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534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8667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89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6028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771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490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278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4412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41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6022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6394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6777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171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283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3291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3559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3321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308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284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260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308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308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207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837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r" for="ch" forName="parTx2" refType="w" fact="0.498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5143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r" for="ch" forName="parTx3" refType="w" fact="0.3606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3769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r" for="ch" forName="parTx4" refType="w" fact="0.3003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3166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else>
        </dgm:choose>
      </dgm:if>
      <dgm:if name="Name42" axis="ch" ptType="node" func="cnt" op="equ" val="5">
        <dgm:choose name="Name43">
          <dgm:if name="Name44" func="var" arg="dir" op="equ" val="norm">
            <dgm:choose name="Name45">
              <dgm:if name="Name46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3263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001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2733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462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69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484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5549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601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577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5951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6123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629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6467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6123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6123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1746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1631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982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3866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194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5078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827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5712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18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6064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47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3951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634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331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981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68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43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672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7278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699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7207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741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7624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7832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741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741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211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197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l" for="ch" forName="parTx2" refType="w" fact="0.4822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4682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l" for="ch" forName="parTx3" refType="w" fact="0.629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61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l" for="ch" forName="parTx4" refType="w" fact="0.7057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6917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l" for="ch" forName="parTx5" refType="w" fact="0.7484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7344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if>
          <dgm:else name="Name48">
            <dgm:choose name="Name49">
              <dgm:if name="Name50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6737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999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7267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538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30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516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4451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399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422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4049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3877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370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3533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3877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3877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8254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8369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018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6134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806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4922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173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4288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82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3936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51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6049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366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669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019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31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57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328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2722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300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2793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258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2376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2168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258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258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788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802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r" for="ch" forName="parTx2" refType="w" fact="0.5178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5318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r" for="ch" forName="parTx3" refType="w" fact="0.371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38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r" for="ch" forName="parTx4" refType="w" fact="0.2943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3083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r" for="ch" forName="parTx5" refType="w" fact="0.2516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2656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else>
        </dgm:choose>
      </dgm:if>
      <dgm:if name="Name52" axis="ch" ptType="node" func="cnt" op="equ" val="6">
        <dgm:choose name="Name53">
          <dgm:if name="Name54" func="var" arg="dir" op="equ" val="norm">
            <dgm:choose name="Name55">
              <dgm:if name="Name56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3608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3384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15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2923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2688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883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69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5696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624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6509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6281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6437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6593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67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690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6593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6593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091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1988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273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4169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349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524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998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5894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416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6313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644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6541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57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4276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401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739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3464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3186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786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564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67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740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7714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7443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7628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7814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7999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818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7814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7814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479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2356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l" for="ch" forName="parTx2" refType="w" fact="0.5064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4941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l" for="ch" forName="parTx3" refType="w" fact="0.6339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6216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l" for="ch" forName="parTx4" refType="w" fact="0.7108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698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l" for="ch" forName="parTx5" refType="w" fact="0.7604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7481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l" for="ch" forName="parTx6" refType="w" fact="0.7874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7751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if>
          <dgm:else name="Name58">
            <dgm:choose name="Name59">
              <dgm:if name="Name60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6392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6616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84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7077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7312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117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30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4304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375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3491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3719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3563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340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32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309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340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340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909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8012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727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5831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651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475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002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4106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584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3687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356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3459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61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5724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599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261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6536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6814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214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436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32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259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2286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2557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2372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218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2001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181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218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218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522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7644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r" for="ch" forName="parTx2" refType="w" fact="0.4937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5059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r" for="ch" forName="parTx3" refType="w" fact="0.3662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3784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r" for="ch" forName="parTx4" refType="w" fact="0.2893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301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r" for="ch" forName="parTx5" refType="w" fact="0.2397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2519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r" for="ch" forName="parTx6" refType="w" fact="0.2127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2249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else>
        </dgm:choose>
      </dgm:if>
      <dgm:else name="Name62">
        <dgm:choose name="Name63">
          <dgm:if name="Name64" func="var" arg="dir" op="equ" val="norm">
            <dgm:choose name="Name65">
              <dgm:if name="Name66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390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3721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353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337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142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088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926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583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6371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6701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6853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6627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6773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6919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706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7212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6919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6919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556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246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53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4439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511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541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6132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6037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576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648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828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6733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  <dgm:constr type="l" for="ch" forName="parTx7" refType="w" fact="0.6966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6871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l" for="ch" forName="desTx7" refType="r" refFor="ch" refForName="parTx7"/>
                  <dgm:constr type="r" for="ch" forName="desTx7" refType="w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67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445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4244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4026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806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584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803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618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665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7266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7643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7816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7558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772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7892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8058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822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7892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7892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91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2806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l" for="ch" forName="parTx2" refType="w" fact="0.5172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5063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l" for="ch" forName="parTx3" refType="w" fact="0.628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6176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l" for="ch" forName="parTx4" refType="w" fact="0.6994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688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l" for="ch" forName="parTx5" refType="w" fact="0.7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7391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l" for="ch" forName="parTx6" refType="w" fact="0.7788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7679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l" for="ch" forName="parTx7" refType="w" fact="0.794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7836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if>
          <dgm:else name="Name68">
            <dgm:choose name="Name69">
              <dgm:if name="Name70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609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6279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647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663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858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912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074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416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3629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3299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3147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3373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3227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3081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293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2788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3081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3081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444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754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46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5561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489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458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3868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3963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424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352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172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3267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  <dgm:constr type="r" for="ch" forName="parTx7" refType="w" fact="0.3034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3129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r" for="ch" forName="desTx7" refType="l" refFor="ch" refForName="parTx7"/>
                  <dgm:constr type="l" for="ch" forName="desTx7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71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554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5756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5974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194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416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197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382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334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2734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2357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2184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2442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227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2108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1942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177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2108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2108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08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7194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r" for="ch" forName="parTx2" refType="w" fact="0.4828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4937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r" for="ch" forName="parTx3" refType="w" fact="0.371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3824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r" for="ch" forName="parTx4" refType="w" fact="0.3006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311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r" for="ch" forName="parTx5" refType="w" fact="0.2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2609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r" for="ch" forName="parTx6" refType="w" fact="0.2212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2321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r" for="ch" forName="parTx7" refType="w" fact="0.205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2164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else>
        </dgm:choose>
      </dgm:else>
    </dgm:choose>
    <dgm:forEach name="wrapper" axis="self" ptType="parTrans">
      <dgm:forEach name="wrapper2" axis="self" ptType="sibTrans" st="2">
        <dgm:forEach name="imageRepeat" axis="self">
          <dgm:layoutNode name="imageRepeat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 axis="self"/>
          </dgm:layoutNode>
        </dgm:forEach>
      </dgm:forEach>
    </dgm:forEach>
    <dgm:choose name="Name72">
      <dgm:if name="Name73" axis="ch" ptType="node" func="cnt" op="gte" val="2">
        <dgm:layoutNode name="dot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4"/>
    </dgm:choose>
    <dgm:choose name="Name75">
      <dgm:if name="Name76" axis="ch" ptType="node" func="cnt" op="gte" val="3">
        <dgm:layoutNode name="dot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7"/>
    </dgm:choose>
    <dgm:choose name="Name78">
      <dgm:if name="Name79" axis="ch" ptType="node" func="cnt" op="gte" val="4">
        <dgm:layoutNode name="dot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0"/>
    </dgm:choose>
    <dgm:choose name="Name81">
      <dgm:if name="Name82" axis="ch" ptType="node" func="cnt" op="gte" val="5">
        <dgm:layoutNode name="dot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8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3"/>
    </dgm:choose>
    <dgm:choose name="Name84">
      <dgm:if name="Name85" axis="ch" ptType="node" func="cnt" op="gte" val="6">
        <dgm:layoutNode name="dot9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10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6"/>
    </dgm:choose>
    <dgm:choose name="Name87">
      <dgm:if name="Name88" axis="ch" ptType="node" func="cnt" op="gte" val="7">
        <dgm:layoutNode name="dot1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9"/>
    </dgm:choose>
    <dgm:choose name="Name90">
      <dgm:if name="Name91" axis="ch" ptType="node" func="cnt" op="gte" val="2">
        <dgm:layoutNode name="dotArrow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92"/>
    </dgm:choose>
    <dgm:forEach name="Name93" axis="ch" ptType="node" cnt="1">
      <dgm:layoutNode name="parTx1">
        <dgm:choose name="Name94">
          <dgm:if name="Name95" func="var" arg="dir" op="equ" val="norm">
            <dgm:alg type="tx">
              <dgm:param type="parTxLTRAlign" val="l"/>
              <dgm:param type="parTxRTLAlign" val="r"/>
            </dgm:alg>
          </dgm:if>
          <dgm:else name="Name96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97">
          <dgm:if name="Name98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99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00">
        <dgm:if name="Name101" axis="ch" ptType="node" func="cnt" op="gte" val="1">
          <dgm:layoutNode name="desTx1" styleLbl="revTx">
            <dgm:varLst>
              <dgm:bulletEnabled val="1"/>
            </dgm:varLst>
            <dgm:choose name="Name102">
              <dgm:if name="Name103" func="var" arg="dir" op="equ" val="norm">
                <dgm:choose name="Name104">
                  <dgm:if name="Name105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06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07">
                <dgm:choose name="Name108">
                  <dgm:if name="Name109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10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11"/>
      </dgm:choose>
    </dgm:forEach>
    <dgm:forEach name="Name112" axis="ch" ptType="sibTrans" hideLastTrans="0" cnt="1">
      <dgm:layoutNode name="picture1">
        <dgm:alg type="sp"/>
        <dgm:shape xmlns:r="http://schemas.openxmlformats.org/officeDocument/2006/relationships" r:blip="">
          <dgm:adjLst/>
        </dgm:shape>
        <dgm:presOf/>
        <dgm:constrLst/>
        <dgm:forEach name="Name113" ref="imageRepeat"/>
      </dgm:layoutNode>
    </dgm:forEach>
    <dgm:forEach name="Name114" axis="ch" ptType="node" st="2" cnt="1">
      <dgm:layoutNode name="parTx2">
        <dgm:choose name="Name115">
          <dgm:if name="Name116" func="var" arg="dir" op="equ" val="norm">
            <dgm:alg type="tx">
              <dgm:param type="parTxLTRAlign" val="l"/>
              <dgm:param type="parTxRTLAlign" val="r"/>
            </dgm:alg>
          </dgm:if>
          <dgm:else name="Name117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18">
          <dgm:if name="Name119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20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21">
        <dgm:if name="Name122" axis="ch" ptType="node" func="cnt" op="gte" val="1">
          <dgm:layoutNode name="desTx2" styleLbl="revTx">
            <dgm:varLst>
              <dgm:bulletEnabled val="1"/>
            </dgm:varLst>
            <dgm:choose name="Name123">
              <dgm:if name="Name124" func="var" arg="dir" op="equ" val="norm">
                <dgm:choose name="Name125">
                  <dgm:if name="Name126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27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28">
                <dgm:choose name="Name129">
                  <dgm:if name="Name130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31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32"/>
      </dgm:choose>
    </dgm:forEach>
    <dgm:forEach name="Name133" axis="ch" ptType="sibTrans" hideLastTrans="0" st="2" cnt="1">
      <dgm:layoutNode name="picture2">
        <dgm:alg type="sp"/>
        <dgm:shape xmlns:r="http://schemas.openxmlformats.org/officeDocument/2006/relationships" r:blip="">
          <dgm:adjLst/>
        </dgm:shape>
        <dgm:presOf/>
        <dgm:constrLst/>
        <dgm:forEach name="Name134" ref="imageRepeat"/>
      </dgm:layoutNode>
    </dgm:forEach>
    <dgm:forEach name="Name135" axis="ch" ptType="node" st="3" cnt="1">
      <dgm:layoutNode name="parTx3">
        <dgm:choose name="Name136">
          <dgm:if name="Name137" func="var" arg="dir" op="equ" val="norm">
            <dgm:alg type="tx">
              <dgm:param type="parTxLTRAlign" val="l"/>
              <dgm:param type="parTxRTLAlign" val="r"/>
            </dgm:alg>
          </dgm:if>
          <dgm:else name="Name138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39">
          <dgm:if name="Name140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41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42">
        <dgm:if name="Name143" axis="ch" ptType="node" func="cnt" op="gte" val="1">
          <dgm:layoutNode name="desTx3" styleLbl="revTx">
            <dgm:varLst>
              <dgm:bulletEnabled val="1"/>
            </dgm:varLst>
            <dgm:choose name="Name144">
              <dgm:if name="Name145" func="var" arg="dir" op="equ" val="norm">
                <dgm:choose name="Name146">
                  <dgm:if name="Name147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48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49">
                <dgm:choose name="Name150">
                  <dgm:if name="Name151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5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53"/>
      </dgm:choose>
    </dgm:forEach>
    <dgm:forEach name="Name154" axis="ch" ptType="sibTrans" hideLastTrans="0" st="3" cnt="1">
      <dgm:layoutNode name="picture3">
        <dgm:alg type="sp"/>
        <dgm:shape xmlns:r="http://schemas.openxmlformats.org/officeDocument/2006/relationships" r:blip="">
          <dgm:adjLst/>
        </dgm:shape>
        <dgm:presOf/>
        <dgm:constrLst/>
        <dgm:forEach name="Name155" ref="imageRepeat"/>
      </dgm:layoutNode>
    </dgm:forEach>
    <dgm:forEach name="Name156" axis="ch" ptType="node" st="4" cnt="1">
      <dgm:layoutNode name="parTx4">
        <dgm:choose name="Name157">
          <dgm:if name="Name158" func="var" arg="dir" op="equ" val="norm">
            <dgm:alg type="tx">
              <dgm:param type="parTxLTRAlign" val="l"/>
              <dgm:param type="parTxRTLAlign" val="r"/>
            </dgm:alg>
          </dgm:if>
          <dgm:else name="Name159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60">
          <dgm:if name="Name161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62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63">
        <dgm:if name="Name164" axis="ch" ptType="node" func="cnt" op="gte" val="1">
          <dgm:layoutNode name="desTx4" styleLbl="revTx">
            <dgm:varLst>
              <dgm:bulletEnabled val="1"/>
            </dgm:varLst>
            <dgm:choose name="Name165">
              <dgm:if name="Name166" func="var" arg="dir" op="equ" val="norm">
                <dgm:choose name="Name167">
                  <dgm:if name="Name168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69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70">
                <dgm:choose name="Name171">
                  <dgm:if name="Name172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73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74"/>
      </dgm:choose>
    </dgm:forEach>
    <dgm:forEach name="Name175" axis="ch" ptType="sibTrans" hideLastTrans="0" st="4" cnt="1">
      <dgm:layoutNode name="picture4">
        <dgm:alg type="sp"/>
        <dgm:shape xmlns:r="http://schemas.openxmlformats.org/officeDocument/2006/relationships" r:blip="">
          <dgm:adjLst/>
        </dgm:shape>
        <dgm:presOf/>
        <dgm:constrLst/>
        <dgm:forEach name="Name176" ref="imageRepeat"/>
      </dgm:layoutNode>
    </dgm:forEach>
    <dgm:forEach name="Name177" axis="ch" ptType="node" st="5" cnt="1">
      <dgm:layoutNode name="parTx5">
        <dgm:choose name="Name178">
          <dgm:if name="Name179" func="var" arg="dir" op="equ" val="norm">
            <dgm:alg type="tx">
              <dgm:param type="parTxLTRAlign" val="l"/>
              <dgm:param type="parTxRTLAlign" val="r"/>
            </dgm:alg>
          </dgm:if>
          <dgm:else name="Name180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81">
          <dgm:if name="Name182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83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84">
        <dgm:if name="Name185" axis="ch" ptType="node" func="cnt" op="gte" val="1">
          <dgm:layoutNode name="desTx5" styleLbl="revTx">
            <dgm:varLst>
              <dgm:bulletEnabled val="1"/>
            </dgm:varLst>
            <dgm:choose name="Name186">
              <dgm:if name="Name187" func="var" arg="dir" op="equ" val="norm">
                <dgm:choose name="Name188">
                  <dgm:if name="Name189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90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91">
                <dgm:choose name="Name192">
                  <dgm:if name="Name193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94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95"/>
      </dgm:choose>
    </dgm:forEach>
    <dgm:forEach name="Name196" axis="ch" ptType="sibTrans" hideLastTrans="0" st="5" cnt="1">
      <dgm:layoutNode name="picture5">
        <dgm:alg type="sp"/>
        <dgm:shape xmlns:r="http://schemas.openxmlformats.org/officeDocument/2006/relationships" r:blip="">
          <dgm:adjLst/>
        </dgm:shape>
        <dgm:presOf/>
        <dgm:constrLst/>
        <dgm:forEach name="Name197" ref="imageRepeat"/>
      </dgm:layoutNode>
    </dgm:forEach>
    <dgm:forEach name="Name198" axis="ch" ptType="node" st="6" cnt="1">
      <dgm:layoutNode name="parTx6">
        <dgm:choose name="Name199">
          <dgm:if name="Name200" func="var" arg="dir" op="equ" val="norm">
            <dgm:alg type="tx">
              <dgm:param type="parTxLTRAlign" val="l"/>
              <dgm:param type="parTxRTLAlign" val="r"/>
            </dgm:alg>
          </dgm:if>
          <dgm:else name="Name201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02">
          <dgm:if name="Name203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04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05">
        <dgm:if name="Name206" axis="ch" ptType="node" func="cnt" op="gte" val="1">
          <dgm:layoutNode name="desTx6" styleLbl="revTx">
            <dgm:varLst>
              <dgm:bulletEnabled val="1"/>
            </dgm:varLst>
            <dgm:choose name="Name207">
              <dgm:if name="Name208" func="var" arg="dir" op="equ" val="norm">
                <dgm:choose name="Name209">
                  <dgm:if name="Name210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11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12">
                <dgm:choose name="Name213">
                  <dgm:if name="Name214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15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16"/>
      </dgm:choose>
    </dgm:forEach>
    <dgm:forEach name="Name217" axis="ch" ptType="sibTrans" hideLastTrans="0" st="6" cnt="1">
      <dgm:layoutNode name="picture6">
        <dgm:alg type="sp"/>
        <dgm:shape xmlns:r="http://schemas.openxmlformats.org/officeDocument/2006/relationships" r:blip="">
          <dgm:adjLst/>
        </dgm:shape>
        <dgm:presOf/>
        <dgm:constrLst/>
        <dgm:forEach name="Name218" ref="imageRepeat"/>
      </dgm:layoutNode>
    </dgm:forEach>
    <dgm:forEach name="Name219" axis="ch" ptType="node" st="7" cnt="1">
      <dgm:layoutNode name="parTx7">
        <dgm:choose name="Name220">
          <dgm:if name="Name221" func="var" arg="dir" op="equ" val="norm">
            <dgm:alg type="tx">
              <dgm:param type="parTxLTRAlign" val="l"/>
              <dgm:param type="parTxRTLAlign" val="r"/>
            </dgm:alg>
          </dgm:if>
          <dgm:else name="Name222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23">
          <dgm:if name="Name224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25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26">
        <dgm:if name="Name227" axis="ch" ptType="node" func="cnt" op="gte" val="1">
          <dgm:layoutNode name="desTx7" styleLbl="revTx">
            <dgm:varLst>
              <dgm:bulletEnabled val="1"/>
            </dgm:varLst>
            <dgm:choose name="Name228">
              <dgm:if name="Name229" func="var" arg="dir" op="equ" val="norm">
                <dgm:choose name="Name230">
                  <dgm:if name="Name231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32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33">
                <dgm:choose name="Name234">
                  <dgm:if name="Name235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36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37"/>
      </dgm:choose>
    </dgm:forEach>
    <dgm:forEach name="Name238" axis="ch" ptType="sibTrans" hideLastTrans="0" st="7" cnt="1">
      <dgm:layoutNode name="picture7">
        <dgm:alg type="sp"/>
        <dgm:shape xmlns:r="http://schemas.openxmlformats.org/officeDocument/2006/relationships" r:blip="">
          <dgm:adjLst/>
        </dgm:shape>
        <dgm:presOf/>
        <dgm:constrLst/>
        <dgm:forEach name="Name239" ref="imageRepeat"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3A5F3B-37E3-4C49-B04C-CACFECC75FEC}" type="datetimeFigureOut">
              <a:rPr lang="x-none" smtClean="0"/>
              <a:t>20.06.2022</a:t>
            </a:fld>
            <a:endParaRPr lang="x-non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x-non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6F4311-4D01-2E4D-BCCB-4B9E5D4A652D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54907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1A76FD-527E-4C71-A1A9-372CDF9F3137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87159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EF2FA6-E4FA-4C4F-AA31-25A770B28B6F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79937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9345B0-B7F3-4973-B933-E73F6B2D04D3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95077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9345B0-B7F3-4973-B933-E73F6B2D04D3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84624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1A76FD-527E-4C71-A1A9-372CDF9F3137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06794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2514600" y="857250"/>
            <a:ext cx="4114800" cy="231457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0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/>
          </a:p>
        </p:txBody>
      </p:sp>
      <p:sp>
        <p:nvSpPr>
          <p:cNvPr id="5120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1363" indent="-284163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1413" indent="-227013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598613" indent="-227013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5813" indent="-227013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30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02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74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46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81EA6744-AAE3-45AA-A2AB-008469FA08D7}" type="slidenum">
              <a:rPr lang="ru-RU" altLang="ru-RU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21</a:t>
            </a:fld>
            <a:endParaRPr lang="ru-RU" altLang="ru-RU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29801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43E16D-A213-F34C-B061-D0569C81ACA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3BBBD12-3106-0D48-8496-DABE593C342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DCBA32-CD8D-434A-B9EF-AB93315176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D5457-1ED2-43E1-A32A-B1ABDD6B840D}" type="datetime1">
              <a:rPr lang="ru-RU" smtClean="0"/>
              <a:t>20.06.2022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619C7B-A95B-F040-A1E5-10B434B352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3A4F8B-A982-654D-B709-534B1C0CEC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76D614-C05F-FC44-AD0E-490470F66970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697184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F2B2AA-A485-F846-97D1-AB74385B61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C37CCFE-D530-8441-9A1F-2800A1B71E2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4C35FD-AD6C-374F-8C53-CA08418CE0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BF0A0-4CA0-46E7-8F96-4A80767562E1}" type="datetime1">
              <a:rPr lang="ru-RU" smtClean="0"/>
              <a:t>20.06.2022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E74C2F-16C9-D24B-8696-DF936C0C1E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6D3B6E-6637-5643-9DA4-FF3DFFC020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76D614-C05F-FC44-AD0E-490470F66970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852260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31A0D10-F7B1-2E4C-9BFC-7297190E292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0AD8E5-1AEE-884F-B91D-6D0E26E994D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168F2B-7F84-F34D-90ED-9DCFD1092B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17E1D-F4C2-4E82-B7C6-48C153DB74FF}" type="datetime1">
              <a:rPr lang="ru-RU" smtClean="0"/>
              <a:t>20.06.2022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496EBD-199D-D848-91FC-0BE82DDB15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25D430-19F7-454D-9CAF-A7FEF046E4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76D614-C05F-FC44-AD0E-490470F66970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6640466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598" b="1" i="0">
                <a:solidFill>
                  <a:srgbClr val="00AFEF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3877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3877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6/20/2022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499117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C169FC-7A66-1B40-914C-8AACCC7F6DC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57FCFEB-2959-FE46-B456-C432394FE0C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D57115-5993-564E-B949-D4E0A739C9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AA6F5-7544-49A5-A690-BD7855C8B5C2}" type="datetime1">
              <a:rPr lang="ru-RU" smtClean="0"/>
              <a:t>20.06.2022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41B249-D2C5-D945-BF65-510FAA5932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F8DA2F-3C49-E543-8E8D-1DD086804A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57B81-DD04-BA41-B013-20159D126463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3154158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A79A56-BB46-4D44-A939-7D326C2D40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93B45A-E21D-CF4E-9723-73BAC04075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5E09B5-0D7A-A048-9E8F-10EB74D95C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627DD-0D85-4FD3-9AB5-4409C4DFC616}" type="datetime1">
              <a:rPr lang="ru-RU" smtClean="0"/>
              <a:t>20.06.2022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967BC5-8E70-C64D-9031-E1447D0377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311DF7-83C0-B74D-A2B0-D69AA9B582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57B81-DD04-BA41-B013-20159D126463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1258842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83E310-F949-7D4A-8498-BB1E5CBE7C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23B097C-D7A8-964E-A080-ED731A4E53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6D6510-47F9-704F-915B-87F96B9901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FC0C5D-96B5-4239-B5D8-7BB5BC71000B}" type="datetime1">
              <a:rPr lang="ru-RU" smtClean="0"/>
              <a:t>20.06.2022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5D43A4-94DF-7043-90D7-369B2071C3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185299-B4A7-3D43-B5A6-465E65568B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57B81-DD04-BA41-B013-20159D126463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0250205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BFD6D1-8E5C-7A4F-8AEE-937561BB39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B9F8F6-D80C-DE44-8014-63C374F59F9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51E0F23-AC93-4B45-BEFE-E084426164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0A49338-E898-DF4F-9108-4B18891225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61132-0E29-4DAB-BEF2-765175080779}" type="datetime1">
              <a:rPr lang="ru-RU" smtClean="0"/>
              <a:t>20.06.2022</a:t>
            </a:fld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7F4F499-86FD-1C40-BFC9-2AB1EF80FA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4F0CAA-DD73-B449-81D9-1D2F6ABD62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57B81-DD04-BA41-B013-20159D126463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5597112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BB2FFD-A0F0-6343-B846-CE90B101D0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913B95B-B5CF-B040-BB1E-4FF500C775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BD9FB6-1A17-364F-ADAA-0968D49F90A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A7A2660-37DE-E84F-884E-D829B104636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4AE5BC0-9048-C745-8E62-6795DA0C6A3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1B27FB3-A9BD-2F4F-919C-D05E53915D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AF85F-A154-41E9-847D-43BD75D2B546}" type="datetime1">
              <a:rPr lang="ru-RU" smtClean="0"/>
              <a:t>20.06.2022</a:t>
            </a:fld>
            <a:endParaRPr lang="x-non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4C3941E-EE97-6D41-9753-453BE51A2D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25669FF-2415-DF4C-9CEA-F4C2ECDD56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57B81-DD04-BA41-B013-20159D126463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06597929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FC8196-A28F-3A45-9BA7-904A63568D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62F3090-1046-B048-83D1-5D9F6CF486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E8428-ECF7-491C-A3E7-73B2F438870C}" type="datetime1">
              <a:rPr lang="ru-RU" smtClean="0"/>
              <a:t>20.06.2022</a:t>
            </a:fld>
            <a:endParaRPr lang="x-non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EA5A539-5C70-C847-843E-C443F7848D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608821B-0DFE-7044-8ECF-22AA4D5D2A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57B81-DD04-BA41-B013-20159D126463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14359788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318C09B-0D1A-0E4B-BD01-2A06D51630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AEAA0-AF11-4FD6-BF1F-EC7E8F3A73A4}" type="datetime1">
              <a:rPr lang="ru-RU" smtClean="0"/>
              <a:t>20.06.2022</a:t>
            </a:fld>
            <a:endParaRPr lang="x-non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D16B122-57C9-CB4D-B000-FD3553BFBE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1E51FE-5C9B-0A43-8CDC-23074CD96E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57B81-DD04-BA41-B013-20159D126463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9492522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5ECC40-9D91-9049-9ED6-52CDF88EA5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E0A7F5-65C3-6B44-A319-EC6545A0B1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F6DA7F-FB00-0645-BFC3-EF11A67FD3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C41B2-3AE2-4D3A-8C70-A93B74183967}" type="datetime1">
              <a:rPr lang="ru-RU" smtClean="0"/>
              <a:t>20.06.2022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C7450D-18F6-174C-808B-885C82E98C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DD1BF8-07A1-F94A-8D93-921B98CDBA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76D614-C05F-FC44-AD0E-490470F66970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26233892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5E741B-8187-D942-8084-1EA11D64F2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BEF462-8448-0344-8920-2AA473479C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F6A08B1-FB16-BA4B-BA9F-1A9EC9D0847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5335682-7147-974D-906B-6906B38EBF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3035D-6CED-485F-A8E0-21FFDEBBA2A4}" type="datetime1">
              <a:rPr lang="ru-RU" smtClean="0"/>
              <a:t>20.06.2022</a:t>
            </a:fld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EBEBC82-7F24-444A-B805-F445310F6A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201E4C8-451A-3B4A-89AD-B0542B30BD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57B81-DD04-BA41-B013-20159D126463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0585384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D2A392-52AF-3345-B292-5D742C8F99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A62B05F-FACF-6645-8D98-FF3C1219FDC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x-non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17DA993-4B43-A54B-B61A-B52F628536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6486228-14CD-6544-B495-7861A2D5F5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51C64-514F-45F5-A625-83976A22C508}" type="datetime1">
              <a:rPr lang="ru-RU" smtClean="0"/>
              <a:t>20.06.2022</a:t>
            </a:fld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8FA548-A4BE-2742-B845-D6A880CD24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2CA3BBA-9185-E54B-A4CA-3241F71941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57B81-DD04-BA41-B013-20159D126463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66400419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5B0355-B87D-F344-BD39-1A370F68CC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5A6F2F4-0E3B-7D42-89B4-822B2435EF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B7FBE6-9883-A746-AC08-EB085C1B6F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DD08B-7D9E-4E4E-B9A8-14CD870C1542}" type="datetime1">
              <a:rPr lang="ru-RU" smtClean="0"/>
              <a:t>20.06.2022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D76DF0-A53B-544F-ACE1-9448C3D2D6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6F3CFC-BA5A-2841-AAB1-EEFC201D0E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57B81-DD04-BA41-B013-20159D126463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22132397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BCF5250-7650-CE48-99A6-71D1F73614C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F24250E-6D92-A840-9A85-652E42FEB1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0037B5-B9FF-8A44-A4DB-B11A9F0936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06CD79-462E-4B2B-88A5-F84245912522}" type="datetime1">
              <a:rPr lang="ru-RU" smtClean="0"/>
              <a:t>20.06.2022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472A50-EE38-C445-AC14-FD67DCE605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54A47A-2219-D041-845E-9DAE03CA11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57B81-DD04-BA41-B013-20159D126463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90718384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598" b="1" i="0">
                <a:solidFill>
                  <a:srgbClr val="00AFEF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3877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3877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6/20/2022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5338812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55226-6E4F-8847-85CD-AF95F3D3F39A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Edit presentation title on Slide Master using Insert &gt; Header &amp; Footer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3161" y="288088"/>
            <a:ext cx="10294443" cy="42867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371573" y="723900"/>
            <a:ext cx="10296031" cy="266700"/>
          </a:xfrm>
        </p:spPr>
        <p:txBody>
          <a:bodyPr>
            <a:noAutofit/>
          </a:bodyPr>
          <a:lstStyle>
            <a:lvl1pPr marL="0">
              <a:spcAft>
                <a:spcPts val="0"/>
              </a:spcAft>
              <a:buFontTx/>
              <a:buNone/>
              <a:defRPr sz="1600">
                <a:solidFill>
                  <a:schemeClr val="accent6"/>
                </a:solidFill>
              </a:defRPr>
            </a:lvl1pPr>
            <a:lvl2pPr marL="0" indent="0">
              <a:spcAft>
                <a:spcPts val="0"/>
              </a:spcAft>
              <a:buFontTx/>
              <a:buNone/>
              <a:defRPr sz="1600">
                <a:solidFill>
                  <a:schemeClr val="accent6"/>
                </a:solidFill>
              </a:defRPr>
            </a:lvl2pPr>
            <a:lvl3pPr marL="0" indent="0">
              <a:spcAft>
                <a:spcPts val="0"/>
              </a:spcAft>
              <a:buFontTx/>
              <a:buNone/>
              <a:defRPr sz="1600">
                <a:solidFill>
                  <a:schemeClr val="accent6"/>
                </a:solidFill>
              </a:defRPr>
            </a:lvl3pPr>
            <a:lvl4pPr marL="0" indent="0">
              <a:spcAft>
                <a:spcPts val="0"/>
              </a:spcAft>
              <a:buFontTx/>
              <a:buNone/>
              <a:defRPr sz="1600">
                <a:solidFill>
                  <a:schemeClr val="accent6"/>
                </a:solidFill>
              </a:defRPr>
            </a:lvl4pPr>
            <a:lvl5pPr marL="0" indent="0">
              <a:spcAft>
                <a:spcPts val="0"/>
              </a:spcAft>
              <a:buFontTx/>
              <a:buNone/>
              <a:defRPr sz="1600">
                <a:solidFill>
                  <a:schemeClr val="accent6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3161" y="1397001"/>
            <a:ext cx="10294443" cy="487056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717244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924">
          <p15:clr>
            <a:srgbClr val="C35EA4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Заголовок и объект" type="obj">
  <p:cSld name="Заголовок и объект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3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3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3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3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575469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Заголовок раздела" type="secHead">
  <p:cSld name="Заголовок раздела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38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38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4" name="Google Shape;34;p3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3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3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5160013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Два объекта" type="twoObj">
  <p:cSld name="Два объекта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3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3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39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1" name="Google Shape;41;p3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3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3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6190056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Сравнение" type="twoTxTwoObj">
  <p:cSld name="Сравнение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40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40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7" name="Google Shape;47;p40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8" name="Google Shape;48;p40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9" name="Google Shape;49;p40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0" name="Google Shape;50;p4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4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4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960970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968A82-3F3E-3A44-97A6-D9F331ACEB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2DDA5C-584A-8E42-B5A1-1DD512257B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E49B1B-D2BD-8D4F-9149-3103973CDD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41068-0CEE-4225-AE15-60452E585C53}" type="datetime1">
              <a:rPr lang="ru-RU" smtClean="0"/>
              <a:t>20.06.2022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480044-2745-564F-A80D-FB64928384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41115F-C376-2F46-980E-109DBA11C4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76D614-C05F-FC44-AD0E-490470F66970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7261225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Только заголовок" type="titleOnly">
  <p:cSld name="Только заголовок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4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4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4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4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1874536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Объект с подписью" type="objTx">
  <p:cSld name="Объект с подписью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42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42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42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2" name="Google Shape;62;p4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4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4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5986487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Рисунок с подписью" type="picTx">
  <p:cSld name="Рисунок с подписью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43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43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43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9" name="Google Shape;69;p4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4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4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0635910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Заголовок и вертикальный текст" type="vertTx">
  <p:cSld name="Заголовок и вертикальный текст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4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44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4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4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4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5658351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Вертикальный заголовок и текст" type="vertTitleAndTx">
  <p:cSld name="Вертикальный заголовок и текст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45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45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4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4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4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9434677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bg>
      <p:bgPr>
        <a:solidFill>
          <a:schemeClr val="accent3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oogle Shape;10;p2"/>
          <p:cNvGrpSpPr/>
          <p:nvPr/>
        </p:nvGrpSpPr>
        <p:grpSpPr>
          <a:xfrm>
            <a:off x="9790671" y="4546233"/>
            <a:ext cx="2255229" cy="2310064"/>
            <a:chOff x="7343003" y="3409675"/>
            <a:chExt cx="1691422" cy="1732548"/>
          </a:xfrm>
        </p:grpSpPr>
        <p:grpSp>
          <p:nvGrpSpPr>
            <p:cNvPr id="11" name="Google Shape;11;p2"/>
            <p:cNvGrpSpPr/>
            <p:nvPr/>
          </p:nvGrpSpPr>
          <p:grpSpPr>
            <a:xfrm>
              <a:off x="7343003" y="4453711"/>
              <a:ext cx="316800" cy="688513"/>
              <a:chOff x="7343003" y="4453711"/>
              <a:chExt cx="316800" cy="688513"/>
            </a:xfrm>
          </p:grpSpPr>
          <p:sp>
            <p:nvSpPr>
              <p:cNvPr id="12" name="Google Shape;12;p2"/>
              <p:cNvSpPr/>
              <p:nvPr/>
            </p:nvSpPr>
            <p:spPr>
              <a:xfrm>
                <a:off x="7343003" y="4453711"/>
                <a:ext cx="316800" cy="688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13" name="Google Shape;13;p2"/>
              <p:cNvSpPr/>
              <p:nvPr/>
            </p:nvSpPr>
            <p:spPr>
              <a:xfrm>
                <a:off x="7343003" y="4801723"/>
                <a:ext cx="316800" cy="340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</p:grpSp>
        <p:grpSp>
          <p:nvGrpSpPr>
            <p:cNvPr id="14" name="Google Shape;14;p2"/>
            <p:cNvGrpSpPr/>
            <p:nvPr/>
          </p:nvGrpSpPr>
          <p:grpSpPr>
            <a:xfrm>
              <a:off x="7801210" y="4105700"/>
              <a:ext cx="316800" cy="1036523"/>
              <a:chOff x="7801210" y="4105700"/>
              <a:chExt cx="316800" cy="1036523"/>
            </a:xfrm>
          </p:grpSpPr>
          <p:sp>
            <p:nvSpPr>
              <p:cNvPr id="15" name="Google Shape;15;p2"/>
              <p:cNvSpPr/>
              <p:nvPr/>
            </p:nvSpPr>
            <p:spPr>
              <a:xfrm>
                <a:off x="7801210" y="4453711"/>
                <a:ext cx="316800" cy="688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16" name="Google Shape;16;p2"/>
              <p:cNvSpPr/>
              <p:nvPr/>
            </p:nvSpPr>
            <p:spPr>
              <a:xfrm>
                <a:off x="7801210" y="4105700"/>
                <a:ext cx="316800" cy="1036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17" name="Google Shape;17;p2"/>
              <p:cNvSpPr/>
              <p:nvPr/>
            </p:nvSpPr>
            <p:spPr>
              <a:xfrm>
                <a:off x="7801210" y="4801723"/>
                <a:ext cx="316800" cy="340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</p:grpSp>
        <p:grpSp>
          <p:nvGrpSpPr>
            <p:cNvPr id="18" name="Google Shape;18;p2"/>
            <p:cNvGrpSpPr/>
            <p:nvPr/>
          </p:nvGrpSpPr>
          <p:grpSpPr>
            <a:xfrm>
              <a:off x="8259418" y="3757688"/>
              <a:ext cx="316800" cy="1384535"/>
              <a:chOff x="8259418" y="3757688"/>
              <a:chExt cx="316800" cy="1384535"/>
            </a:xfrm>
          </p:grpSpPr>
          <p:sp>
            <p:nvSpPr>
              <p:cNvPr id="19" name="Google Shape;19;p2"/>
              <p:cNvSpPr/>
              <p:nvPr/>
            </p:nvSpPr>
            <p:spPr>
              <a:xfrm>
                <a:off x="8259418" y="4453711"/>
                <a:ext cx="316800" cy="688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20" name="Google Shape;20;p2"/>
              <p:cNvSpPr/>
              <p:nvPr/>
            </p:nvSpPr>
            <p:spPr>
              <a:xfrm>
                <a:off x="8259418" y="3757688"/>
                <a:ext cx="316800" cy="1384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21" name="Google Shape;21;p2"/>
              <p:cNvSpPr/>
              <p:nvPr/>
            </p:nvSpPr>
            <p:spPr>
              <a:xfrm>
                <a:off x="8259418" y="4105700"/>
                <a:ext cx="316800" cy="1036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22" name="Google Shape;22;p2"/>
              <p:cNvSpPr/>
              <p:nvPr/>
            </p:nvSpPr>
            <p:spPr>
              <a:xfrm>
                <a:off x="8259418" y="4801723"/>
                <a:ext cx="316800" cy="340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</p:grpSp>
        <p:grpSp>
          <p:nvGrpSpPr>
            <p:cNvPr id="23" name="Google Shape;23;p2"/>
            <p:cNvGrpSpPr/>
            <p:nvPr/>
          </p:nvGrpSpPr>
          <p:grpSpPr>
            <a:xfrm>
              <a:off x="8717625" y="3409675"/>
              <a:ext cx="316800" cy="1732548"/>
              <a:chOff x="8717625" y="3409675"/>
              <a:chExt cx="316800" cy="1732548"/>
            </a:xfrm>
          </p:grpSpPr>
          <p:sp>
            <p:nvSpPr>
              <p:cNvPr id="24" name="Google Shape;24;p2"/>
              <p:cNvSpPr/>
              <p:nvPr/>
            </p:nvSpPr>
            <p:spPr>
              <a:xfrm>
                <a:off x="8717625" y="4453711"/>
                <a:ext cx="316800" cy="688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25" name="Google Shape;25;p2"/>
              <p:cNvSpPr/>
              <p:nvPr/>
            </p:nvSpPr>
            <p:spPr>
              <a:xfrm>
                <a:off x="8717625" y="3757688"/>
                <a:ext cx="316800" cy="1384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26" name="Google Shape;26;p2"/>
              <p:cNvSpPr/>
              <p:nvPr/>
            </p:nvSpPr>
            <p:spPr>
              <a:xfrm>
                <a:off x="8717625" y="4105700"/>
                <a:ext cx="316800" cy="1036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27" name="Google Shape;27;p2"/>
              <p:cNvSpPr/>
              <p:nvPr/>
            </p:nvSpPr>
            <p:spPr>
              <a:xfrm>
                <a:off x="8717625" y="3409675"/>
                <a:ext cx="316800" cy="1732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28" name="Google Shape;28;p2"/>
              <p:cNvSpPr/>
              <p:nvPr/>
            </p:nvSpPr>
            <p:spPr>
              <a:xfrm>
                <a:off x="8717625" y="4801723"/>
                <a:ext cx="316800" cy="340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</p:grpSp>
      </p:grpSp>
      <p:grpSp>
        <p:nvGrpSpPr>
          <p:cNvPr id="29" name="Google Shape;29;p2"/>
          <p:cNvGrpSpPr/>
          <p:nvPr/>
        </p:nvGrpSpPr>
        <p:grpSpPr>
          <a:xfrm>
            <a:off x="6724671" y="0"/>
            <a:ext cx="5085429" cy="5118803"/>
            <a:chOff x="5043503" y="0"/>
            <a:chExt cx="3814072" cy="3839102"/>
          </a:xfrm>
        </p:grpSpPr>
        <p:sp>
          <p:nvSpPr>
            <p:cNvPr id="30" name="Google Shape;30;p2"/>
            <p:cNvSpPr/>
            <p:nvPr/>
          </p:nvSpPr>
          <p:spPr>
            <a:xfrm>
              <a:off x="8460975" y="1817775"/>
              <a:ext cx="396600" cy="396600"/>
            </a:xfrm>
            <a:prstGeom prst="ellipse">
              <a:avLst/>
            </a:prstGeom>
            <a:solidFill>
              <a:schemeClr val="lt1">
                <a:alpha val="94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  <p:sp>
          <p:nvSpPr>
            <p:cNvPr id="31" name="Google Shape;31;p2"/>
            <p:cNvSpPr/>
            <p:nvPr/>
          </p:nvSpPr>
          <p:spPr>
            <a:xfrm rot="-9830444">
              <a:off x="6469759" y="3480728"/>
              <a:ext cx="320148" cy="320148"/>
            </a:xfrm>
            <a:prstGeom prst="ellipse">
              <a:avLst/>
            </a:prstGeom>
            <a:solidFill>
              <a:schemeClr val="lt1">
                <a:alpha val="94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  <p:grpSp>
          <p:nvGrpSpPr>
            <p:cNvPr id="32" name="Google Shape;32;p2"/>
            <p:cNvGrpSpPr/>
            <p:nvPr/>
          </p:nvGrpSpPr>
          <p:grpSpPr>
            <a:xfrm>
              <a:off x="7647812" y="2704283"/>
              <a:ext cx="635219" cy="635219"/>
              <a:chOff x="6725724" y="2701260"/>
              <a:chExt cx="1208101" cy="1208100"/>
            </a:xfrm>
          </p:grpSpPr>
          <p:sp>
            <p:nvSpPr>
              <p:cNvPr id="33" name="Google Shape;33;p2"/>
              <p:cNvSpPr/>
              <p:nvPr/>
            </p:nvSpPr>
            <p:spPr>
              <a:xfrm rot="5400000">
                <a:off x="6725725" y="2701260"/>
                <a:ext cx="1208100" cy="1208100"/>
              </a:xfrm>
              <a:prstGeom prst="ellipse">
                <a:avLst/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34" name="Google Shape;34;p2"/>
              <p:cNvSpPr/>
              <p:nvPr/>
            </p:nvSpPr>
            <p:spPr>
              <a:xfrm rot="5400000">
                <a:off x="6725724" y="2701260"/>
                <a:ext cx="1208100" cy="1208100"/>
              </a:xfrm>
              <a:prstGeom prst="pie">
                <a:avLst>
                  <a:gd name="adj1" fmla="val 8244818"/>
                  <a:gd name="adj2" fmla="val 16246175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35" name="Google Shape;35;p2"/>
              <p:cNvSpPr/>
              <p:nvPr/>
            </p:nvSpPr>
            <p:spPr>
              <a:xfrm rot="5400000">
                <a:off x="6954988" y="2930398"/>
                <a:ext cx="749700" cy="749700"/>
              </a:xfrm>
              <a:prstGeom prst="ellipse">
                <a:avLst/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</p:grpSp>
        <p:sp>
          <p:nvSpPr>
            <p:cNvPr id="36" name="Google Shape;36;p2"/>
            <p:cNvSpPr/>
            <p:nvPr/>
          </p:nvSpPr>
          <p:spPr>
            <a:xfrm>
              <a:off x="8460975" y="1817775"/>
              <a:ext cx="396600" cy="396600"/>
            </a:xfrm>
            <a:prstGeom prst="pie">
              <a:avLst>
                <a:gd name="adj1" fmla="val 19376841"/>
                <a:gd name="adj2" fmla="val 16200000"/>
              </a:avLst>
            </a:prstGeom>
            <a:solidFill>
              <a:schemeClr val="lt1">
                <a:alpha val="94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  <p:grpSp>
          <p:nvGrpSpPr>
            <p:cNvPr id="37" name="Google Shape;37;p2"/>
            <p:cNvGrpSpPr/>
            <p:nvPr/>
          </p:nvGrpSpPr>
          <p:grpSpPr>
            <a:xfrm>
              <a:off x="7952720" y="179238"/>
              <a:ext cx="873165" cy="873003"/>
              <a:chOff x="7754428" y="208725"/>
              <a:chExt cx="541800" cy="541800"/>
            </a:xfrm>
          </p:grpSpPr>
          <p:sp>
            <p:nvSpPr>
              <p:cNvPr id="38" name="Google Shape;38;p2"/>
              <p:cNvSpPr/>
              <p:nvPr/>
            </p:nvSpPr>
            <p:spPr>
              <a:xfrm rot="-8647347">
                <a:off x="7831319" y="285616"/>
                <a:ext cx="388018" cy="388018"/>
              </a:xfrm>
              <a:prstGeom prst="ellipse">
                <a:avLst/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  <p:sp>
            <p:nvSpPr>
              <p:cNvPr id="39" name="Google Shape;39;p2"/>
              <p:cNvSpPr/>
              <p:nvPr/>
            </p:nvSpPr>
            <p:spPr>
              <a:xfrm rot="-8647347">
                <a:off x="7831319" y="285616"/>
                <a:ext cx="388018" cy="388018"/>
              </a:xfrm>
              <a:prstGeom prst="pie">
                <a:avLst>
                  <a:gd name="adj1" fmla="val 19376841"/>
                  <a:gd name="adj2" fmla="val 12313574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67"/>
              </a:p>
            </p:txBody>
          </p:sp>
        </p:grpSp>
        <p:sp>
          <p:nvSpPr>
            <p:cNvPr id="40" name="Google Shape;40;p2"/>
            <p:cNvSpPr/>
            <p:nvPr/>
          </p:nvSpPr>
          <p:spPr>
            <a:xfrm>
              <a:off x="5399840" y="356365"/>
              <a:ext cx="2577000" cy="2577000"/>
            </a:xfrm>
            <a:prstGeom prst="ellipse">
              <a:avLst/>
            </a:prstGeom>
            <a:solidFill>
              <a:schemeClr val="lt1">
                <a:alpha val="94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  <p:sp>
          <p:nvSpPr>
            <p:cNvPr id="41" name="Google Shape;41;p2"/>
            <p:cNvSpPr/>
            <p:nvPr/>
          </p:nvSpPr>
          <p:spPr>
            <a:xfrm rot="2043858">
              <a:off x="5503813" y="460310"/>
              <a:ext cx="2369480" cy="2369480"/>
            </a:xfrm>
            <a:prstGeom prst="ellipse">
              <a:avLst/>
            </a:prstGeom>
            <a:solidFill>
              <a:schemeClr val="lt1">
                <a:alpha val="94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  <p:sp>
          <p:nvSpPr>
            <p:cNvPr id="42" name="Google Shape;42;p2"/>
            <p:cNvSpPr/>
            <p:nvPr/>
          </p:nvSpPr>
          <p:spPr>
            <a:xfrm>
              <a:off x="5399795" y="360281"/>
              <a:ext cx="2577000" cy="2577000"/>
            </a:xfrm>
            <a:prstGeom prst="pie">
              <a:avLst>
                <a:gd name="adj1" fmla="val 8801158"/>
                <a:gd name="adj2" fmla="val 16200000"/>
              </a:avLst>
            </a:prstGeom>
            <a:solidFill>
              <a:schemeClr val="lt1">
                <a:alpha val="94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  <p:sp>
          <p:nvSpPr>
            <p:cNvPr id="43" name="Google Shape;43;p2"/>
            <p:cNvSpPr/>
            <p:nvPr/>
          </p:nvSpPr>
          <p:spPr>
            <a:xfrm rot="2044777">
              <a:off x="5911449" y="867729"/>
              <a:ext cx="1554223" cy="155422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  <p:sp>
          <p:nvSpPr>
            <p:cNvPr id="44" name="Google Shape;44;p2"/>
            <p:cNvSpPr/>
            <p:nvPr/>
          </p:nvSpPr>
          <p:spPr>
            <a:xfrm>
              <a:off x="5399795" y="356358"/>
              <a:ext cx="2577000" cy="2577000"/>
            </a:xfrm>
            <a:prstGeom prst="pie">
              <a:avLst>
                <a:gd name="adj1" fmla="val 12554101"/>
                <a:gd name="adj2" fmla="val 16200000"/>
              </a:avLst>
            </a:prstGeom>
            <a:solidFill>
              <a:schemeClr val="lt1">
                <a:alpha val="94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  <p:sp>
          <p:nvSpPr>
            <p:cNvPr id="45" name="Google Shape;45;p2"/>
            <p:cNvSpPr/>
            <p:nvPr/>
          </p:nvSpPr>
          <p:spPr>
            <a:xfrm rot="-9830444">
              <a:off x="6469759" y="3480727"/>
              <a:ext cx="320148" cy="320148"/>
            </a:xfrm>
            <a:prstGeom prst="pie">
              <a:avLst>
                <a:gd name="adj1" fmla="val 19376841"/>
                <a:gd name="adj2" fmla="val 16200000"/>
              </a:avLst>
            </a:prstGeom>
            <a:solidFill>
              <a:schemeClr val="lt1">
                <a:alpha val="94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67"/>
            </a:p>
          </p:txBody>
        </p:sp>
      </p:grpSp>
      <p:sp>
        <p:nvSpPr>
          <p:cNvPr id="46" name="Google Shape;46;p2"/>
          <p:cNvSpPr txBox="1">
            <a:spLocks noGrp="1"/>
          </p:cNvSpPr>
          <p:nvPr>
            <p:ph type="ctrTitle"/>
          </p:nvPr>
        </p:nvSpPr>
        <p:spPr>
          <a:xfrm>
            <a:off x="1098667" y="2151751"/>
            <a:ext cx="5674000" cy="249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4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48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48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48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48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48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48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48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4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7" name="Google Shape;47;p2"/>
          <p:cNvSpPr txBox="1">
            <a:spLocks noGrp="1"/>
          </p:cNvSpPr>
          <p:nvPr>
            <p:ph type="subTitle" idx="1"/>
          </p:nvPr>
        </p:nvSpPr>
        <p:spPr>
          <a:xfrm>
            <a:off x="1098667" y="4795067"/>
            <a:ext cx="5674000" cy="92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2133">
                <a:solidFill>
                  <a:schemeClr val="l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2133">
                <a:solidFill>
                  <a:schemeClr val="lt1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2133">
                <a:solidFill>
                  <a:schemeClr val="lt1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2133">
                <a:solidFill>
                  <a:schemeClr val="lt1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2133">
                <a:solidFill>
                  <a:schemeClr val="lt1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2133">
                <a:solidFill>
                  <a:schemeClr val="lt1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2133">
                <a:solidFill>
                  <a:schemeClr val="lt1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2133">
                <a:solidFill>
                  <a:schemeClr val="lt1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2133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8" name="Google Shape;48;p2"/>
          <p:cNvSpPr txBox="1">
            <a:spLocks noGrp="1"/>
          </p:cNvSpPr>
          <p:nvPr>
            <p:ph type="sldNum" idx="12"/>
          </p:nvPr>
        </p:nvSpPr>
        <p:spPr>
          <a:xfrm>
            <a:off x="11268061" y="6315968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fld id="{00000000-1234-1234-1234-123412341234}" type="slidenum">
              <a:rPr lang="ru" smtClean="0"/>
              <a:pPr/>
              <a:t>‹#›</a:t>
            </a:fld>
            <a:endParaRPr lang="ru"/>
          </a:p>
        </p:txBody>
      </p:sp>
    </p:spTree>
    <p:extLst>
      <p:ext uri="{BB962C8B-B14F-4D97-AF65-F5344CB8AC3E}">
        <p14:creationId xmlns:p14="http://schemas.microsoft.com/office/powerpoint/2010/main" val="10380448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B7529E-70C6-7642-A5F8-2320EAB7F4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F61C5E-7C7F-7746-AEA3-FA15B45B55E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AED8653-BEE1-684F-9183-57B42867A5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339B79B-C00F-BF40-B664-C95854F01F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D57540-255F-49F5-BEF2-E21B0A0AA7EF}" type="datetime1">
              <a:rPr lang="ru-RU" smtClean="0"/>
              <a:t>20.06.2022</a:t>
            </a:fld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73EACB2-4FF3-1749-9E9E-0A43561F83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9982FA1-13F0-994D-ADDA-A32A018453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76D614-C05F-FC44-AD0E-490470F66970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357943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537FCB-D9FC-A946-882F-AD1A767835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A97D857-E3F3-2E49-A98B-30CFB79AF2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51733EE-5802-C244-ADDD-421D30A61C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6F52CAE-99B9-C84B-8AF1-207347C5AEB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386582A-D4E0-264D-BB75-3050BCB9EF7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7E906DD-3CCF-A54F-AD56-66CCAEF044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AA945-FAD8-41F4-97CD-325A425FF5F6}" type="datetime1">
              <a:rPr lang="ru-RU" smtClean="0"/>
              <a:t>20.06.2022</a:t>
            </a:fld>
            <a:endParaRPr lang="x-non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18C48EC-BD07-1F4D-B085-CB7DBCF675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EA03503-A220-2042-8D9E-C9C14DB3D4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76D614-C05F-FC44-AD0E-490470F66970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3147193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6FE275-3746-294A-9C96-E275555588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6B741CC-36B7-564F-A559-621E7EEE4B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949B46-5F04-426A-B85C-301B30C8CC46}" type="datetime1">
              <a:rPr lang="ru-RU" smtClean="0"/>
              <a:t>20.06.2022</a:t>
            </a:fld>
            <a:endParaRPr lang="x-non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FD35EF0-5AC8-1C48-8653-EE7795E008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DBAD667-966F-6A49-98D6-B9A5A65F9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76D614-C05F-FC44-AD0E-490470F66970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5488502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C646688-2761-7142-A507-498791688B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BE4C87-405D-44C5-BF15-2307F611CE41}" type="datetime1">
              <a:rPr lang="ru-RU" smtClean="0"/>
              <a:t>20.06.2022</a:t>
            </a:fld>
            <a:endParaRPr lang="x-non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1990FC-0FFB-5041-AA4E-C7A61DF695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9C10F4-934E-1F43-91C5-05EF1B3160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76D614-C05F-FC44-AD0E-490470F66970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4216508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08F31E-DA7B-614F-B603-1B02BE10BA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48A503-F9E6-EE49-A94C-C650C67115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2FB413B-2133-3041-8B20-9612E194047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8E16AB8-7CA8-0245-9DA0-169D59484C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12353-263E-49B5-95BF-8CA1BDF9DEF6}" type="datetime1">
              <a:rPr lang="ru-RU" smtClean="0"/>
              <a:t>20.06.2022</a:t>
            </a:fld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85911CA-0E24-DA44-B98E-0DB80D067B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C677A5B-B1BB-B34F-8621-FB79F1E72C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76D614-C05F-FC44-AD0E-490470F66970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8000115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6E16A4-8BE8-BD43-AADE-60AB63F5DC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74A0D30-291E-124A-8E96-58E5C308A6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x-non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4687AC6-FDC1-3A4A-99C2-8FB82F7948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7F3D667-A0E3-DB4D-9E21-7274CBE16A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739AF-FDB8-4DDA-8496-DE4902716DA1}" type="datetime1">
              <a:rPr lang="ru-RU" smtClean="0"/>
              <a:t>20.06.2022</a:t>
            </a:fld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73AD717-3D6E-D045-9CD3-4E7AD8D129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94A50C7-B53F-9748-845E-92FBD7173F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76D614-C05F-FC44-AD0E-490470F66970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2043943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theme" Target="../theme/theme3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D02CACC-F73E-A94B-8BA2-05E3516F9A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56064B-5C34-174F-AEA1-F7A64E5C7B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5ABF3F-2BC4-6D42-B5A9-C2AFE5A6F9D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4494D7-3023-4D41-872C-D0B32FADC872}" type="datetime1">
              <a:rPr lang="ru-RU" smtClean="0"/>
              <a:t>20.06.2022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489503-AABB-2747-9330-B2F7892676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8735BC-B4D7-4B45-8DC4-67C5CD9D5E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76D614-C05F-FC44-AD0E-490470F66970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0782647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97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x-non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3EBF1D-9963-2F4F-AD09-845275A8D8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6A4301-5307-2E4E-8AB1-C3CF8BA739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D20C78-DF95-0A42-AA05-AF666780ADE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F3CA94-505A-4D93-A3C2-878A4F068E42}" type="datetime1">
              <a:rPr lang="ru-RU" smtClean="0"/>
              <a:t>20.06.2022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67DC97-99AD-7844-925A-CADCF29A18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962C91-19C1-7741-88E1-91CB3A6CB15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257B81-DD04-BA41-B013-20159D126463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1913731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8" r:id="rId12"/>
    <p:sldLayoutId id="2147483699" r:id="rId1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x-non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3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3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3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3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17581680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diagramLayout" Target="../diagrams/layout1.xml"/><Relationship Id="rId7" Type="http://schemas.openxmlformats.org/officeDocument/2006/relationships/image" Target="../media/image12.png"/><Relationship Id="rId12" Type="http://schemas.openxmlformats.org/officeDocument/2006/relationships/image" Target="../media/image13.sv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5.xml"/><Relationship Id="rId6" Type="http://schemas.microsoft.com/office/2007/relationships/diagramDrawing" Target="../diagrams/drawing1.xml"/><Relationship Id="rId11" Type="http://schemas.openxmlformats.org/officeDocument/2006/relationships/image" Target="../media/image14.png"/><Relationship Id="rId5" Type="http://schemas.openxmlformats.org/officeDocument/2006/relationships/diagramColors" Target="../diagrams/colors1.xml"/><Relationship Id="rId10" Type="http://schemas.openxmlformats.org/officeDocument/2006/relationships/image" Target="../media/image23.sv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1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1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6.xml"/><Relationship Id="rId11" Type="http://schemas.openxmlformats.org/officeDocument/2006/relationships/image" Target="../media/image6.sv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D4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-1" y="3210165"/>
            <a:ext cx="1219200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C000"/>
                </a:solidFill>
                <a:latin typeface="Aeroport" panose="02000000000000000000" pitchFamily="2" charset="-52"/>
                <a:cs typeface="Arial" panose="020B0604020202020204" pitchFamily="34" charset="0"/>
              </a:rPr>
              <a:t>ПРЕВЕНЦИЯ КОРРУПЦИИ</a:t>
            </a:r>
            <a:endParaRPr lang="ru-RU" sz="4400" b="1" dirty="0">
              <a:solidFill>
                <a:srgbClr val="FFC000"/>
              </a:solidFill>
              <a:latin typeface="Aeroport" panose="02000000000000000000" pitchFamily="2" charset="-52"/>
              <a:cs typeface="Arial" panose="020B0604020202020204" pitchFamily="34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4429" y="1184720"/>
            <a:ext cx="1583140" cy="163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8089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550602" y="1750503"/>
            <a:ext cx="3084703" cy="184087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199">
              <a:latin typeface="Aeroport" panose="02000000000000000000" pitchFamily="2" charset="-52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4550601" y="1750503"/>
            <a:ext cx="3085042" cy="1841210"/>
          </a:xfrm>
          <a:custGeom>
            <a:avLst/>
            <a:gdLst/>
            <a:ahLst/>
            <a:cxnLst/>
            <a:rect l="l" t="t" r="r" b="b"/>
            <a:pathLst>
              <a:path w="4630420" h="2763520">
                <a:moveTo>
                  <a:pt x="4474209" y="0"/>
                </a:moveTo>
                <a:lnTo>
                  <a:pt x="155701" y="0"/>
                </a:lnTo>
                <a:lnTo>
                  <a:pt x="106493" y="7939"/>
                </a:lnTo>
                <a:lnTo>
                  <a:pt x="63751" y="30045"/>
                </a:lnTo>
                <a:lnTo>
                  <a:pt x="30045" y="63751"/>
                </a:lnTo>
                <a:lnTo>
                  <a:pt x="7939" y="106493"/>
                </a:lnTo>
                <a:lnTo>
                  <a:pt x="0" y="155701"/>
                </a:lnTo>
                <a:lnTo>
                  <a:pt x="0" y="2607310"/>
                </a:lnTo>
                <a:lnTo>
                  <a:pt x="7939" y="2656518"/>
                </a:lnTo>
                <a:lnTo>
                  <a:pt x="30045" y="2699260"/>
                </a:lnTo>
                <a:lnTo>
                  <a:pt x="63751" y="2732966"/>
                </a:lnTo>
                <a:lnTo>
                  <a:pt x="106493" y="2755072"/>
                </a:lnTo>
                <a:lnTo>
                  <a:pt x="155701" y="2763012"/>
                </a:lnTo>
                <a:lnTo>
                  <a:pt x="4474209" y="2763012"/>
                </a:lnTo>
                <a:lnTo>
                  <a:pt x="4523418" y="2755072"/>
                </a:lnTo>
                <a:lnTo>
                  <a:pt x="4566160" y="2732966"/>
                </a:lnTo>
                <a:lnTo>
                  <a:pt x="4599866" y="2699260"/>
                </a:lnTo>
                <a:lnTo>
                  <a:pt x="4621972" y="2656518"/>
                </a:lnTo>
                <a:lnTo>
                  <a:pt x="4629911" y="2607310"/>
                </a:lnTo>
                <a:lnTo>
                  <a:pt x="4629911" y="155701"/>
                </a:lnTo>
                <a:lnTo>
                  <a:pt x="4621972" y="106493"/>
                </a:lnTo>
                <a:lnTo>
                  <a:pt x="4599866" y="63751"/>
                </a:lnTo>
                <a:lnTo>
                  <a:pt x="4566160" y="30045"/>
                </a:lnTo>
                <a:lnTo>
                  <a:pt x="4523418" y="7939"/>
                </a:lnTo>
                <a:lnTo>
                  <a:pt x="4474209" y="0"/>
                </a:lnTo>
                <a:close/>
              </a:path>
            </a:pathLst>
          </a:custGeom>
          <a:solidFill>
            <a:schemeClr val="tx2">
              <a:alpha val="72940"/>
            </a:schemeClr>
          </a:solidFill>
        </p:spPr>
        <p:txBody>
          <a:bodyPr wrap="square" lIns="0" tIns="0" rIns="0" bIns="0" rtlCol="0"/>
          <a:lstStyle/>
          <a:p>
            <a:endParaRPr sz="1199">
              <a:latin typeface="Aeroport" panose="02000000000000000000" pitchFamily="2" charset="-52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003329" y="1958865"/>
            <a:ext cx="2280021" cy="1477945"/>
          </a:xfrm>
          <a:prstGeom prst="rect">
            <a:avLst/>
          </a:prstGeom>
        </p:spPr>
        <p:txBody>
          <a:bodyPr vert="horz" wrap="square" lIns="0" tIns="71922" rIns="0" bIns="0" rtlCol="0">
            <a:spAutoFit/>
          </a:bodyPr>
          <a:lstStyle/>
          <a:p>
            <a:pPr marL="12270" algn="ctr">
              <a:spcBef>
                <a:spcPts val="566"/>
              </a:spcBef>
            </a:pPr>
            <a:r>
              <a:rPr lang="ru-RU" sz="1600" b="1" spc="50" dirty="0" smtClean="0">
                <a:solidFill>
                  <a:srgbClr val="FFFFFF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АНАЛИЗ КОРРУПЦИОННЫХ РИСКОВ</a:t>
            </a:r>
            <a:endParaRPr lang="ru-RU" sz="1600" dirty="0">
              <a:latin typeface="Aeroport" panose="02000000000000000000" pitchFamily="2" charset="-52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61350" marR="3385" indent="-52888" algn="ctr">
              <a:spcBef>
                <a:spcPts val="376"/>
              </a:spcBef>
            </a:pPr>
            <a:r>
              <a:rPr lang="ru-RU" sz="1333" spc="-3" dirty="0" smtClean="0">
                <a:solidFill>
                  <a:srgbClr val="FFFFFF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ВЫЯВЛЕНИЕ И УСТРАНЕНИЕ ПРИЧИН И УСЛОВИЙ КОРРУПЦИИ</a:t>
            </a:r>
            <a:endParaRPr lang="ru-RU" sz="1333" dirty="0">
              <a:latin typeface="Aeroport" panose="02000000000000000000" pitchFamily="2" charset="-52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835687" y="4113276"/>
            <a:ext cx="3084704" cy="184087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199">
              <a:latin typeface="Aeroport" panose="02000000000000000000" pitchFamily="2" charset="-52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828240" y="1750503"/>
            <a:ext cx="3084704" cy="184087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199">
              <a:latin typeface="Aeroport" panose="02000000000000000000" pitchFamily="2" charset="-52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8258744" y="4113276"/>
            <a:ext cx="3084704" cy="183985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199">
              <a:latin typeface="Aeroport" panose="02000000000000000000" pitchFamily="2" charset="-52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8252653" y="1740000"/>
            <a:ext cx="3084704" cy="183985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199">
              <a:latin typeface="Aeroport" panose="02000000000000000000" pitchFamily="2" charset="-52"/>
            </a:endParaRPr>
          </a:p>
        </p:txBody>
      </p:sp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xfrm>
            <a:off x="1458480" y="618923"/>
            <a:ext cx="9049204" cy="439431"/>
          </a:xfrm>
          <a:prstGeom prst="rect">
            <a:avLst/>
          </a:prstGeom>
        </p:spPr>
        <p:txBody>
          <a:bodyPr vert="horz" wrap="square" lIns="0" tIns="8461" rIns="0" bIns="0" rtlCol="0" anchor="ctr">
            <a:spAutoFit/>
          </a:bodyPr>
          <a:lstStyle/>
          <a:p>
            <a:pPr marL="8462" algn="ctr">
              <a:lnSpc>
                <a:spcPct val="100000"/>
              </a:lnSpc>
              <a:spcBef>
                <a:spcPts val="67"/>
              </a:spcBef>
            </a:pPr>
            <a:r>
              <a:rPr lang="ru-RU" sz="2800" spc="-13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СИСТЕМА МЕР ПРОТИВОДЕЙСТВИЯ КОРРУПЦИИ</a:t>
            </a:r>
            <a:endParaRPr lang="ru-RU" sz="2800" spc="-50" dirty="0">
              <a:solidFill>
                <a:schemeClr val="tx2"/>
              </a:solidFill>
              <a:latin typeface="Aeroport" panose="02000000000000000000" pitchFamily="2" charset="-52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8245206" y="1750503"/>
            <a:ext cx="3085042" cy="1841210"/>
          </a:xfrm>
          <a:custGeom>
            <a:avLst/>
            <a:gdLst/>
            <a:ahLst/>
            <a:cxnLst/>
            <a:rect l="l" t="t" r="r" b="b"/>
            <a:pathLst>
              <a:path w="4630419" h="2763520">
                <a:moveTo>
                  <a:pt x="4474209" y="0"/>
                </a:moveTo>
                <a:lnTo>
                  <a:pt x="155701" y="0"/>
                </a:lnTo>
                <a:lnTo>
                  <a:pt x="106493" y="7939"/>
                </a:lnTo>
                <a:lnTo>
                  <a:pt x="63751" y="30045"/>
                </a:lnTo>
                <a:lnTo>
                  <a:pt x="30045" y="63751"/>
                </a:lnTo>
                <a:lnTo>
                  <a:pt x="7939" y="106493"/>
                </a:lnTo>
                <a:lnTo>
                  <a:pt x="0" y="155701"/>
                </a:lnTo>
                <a:lnTo>
                  <a:pt x="0" y="2607310"/>
                </a:lnTo>
                <a:lnTo>
                  <a:pt x="7939" y="2656518"/>
                </a:lnTo>
                <a:lnTo>
                  <a:pt x="30045" y="2699260"/>
                </a:lnTo>
                <a:lnTo>
                  <a:pt x="63751" y="2732966"/>
                </a:lnTo>
                <a:lnTo>
                  <a:pt x="106493" y="2755072"/>
                </a:lnTo>
                <a:lnTo>
                  <a:pt x="155701" y="2763012"/>
                </a:lnTo>
                <a:lnTo>
                  <a:pt x="4474209" y="2763012"/>
                </a:lnTo>
                <a:lnTo>
                  <a:pt x="4523418" y="2755072"/>
                </a:lnTo>
                <a:lnTo>
                  <a:pt x="4566160" y="2732966"/>
                </a:lnTo>
                <a:lnTo>
                  <a:pt x="4599866" y="2699260"/>
                </a:lnTo>
                <a:lnTo>
                  <a:pt x="4621972" y="2656518"/>
                </a:lnTo>
                <a:lnTo>
                  <a:pt x="4629911" y="2607310"/>
                </a:lnTo>
                <a:lnTo>
                  <a:pt x="4629911" y="155701"/>
                </a:lnTo>
                <a:lnTo>
                  <a:pt x="4621972" y="106493"/>
                </a:lnTo>
                <a:lnTo>
                  <a:pt x="4599866" y="63751"/>
                </a:lnTo>
                <a:lnTo>
                  <a:pt x="4566160" y="30045"/>
                </a:lnTo>
                <a:lnTo>
                  <a:pt x="4523418" y="7939"/>
                </a:lnTo>
                <a:lnTo>
                  <a:pt x="4474209" y="0"/>
                </a:lnTo>
                <a:close/>
              </a:path>
            </a:pathLst>
          </a:custGeom>
          <a:solidFill>
            <a:srgbClr val="171717">
              <a:alpha val="59999"/>
            </a:srgbClr>
          </a:solidFill>
        </p:spPr>
        <p:txBody>
          <a:bodyPr wrap="square" lIns="0" tIns="0" rIns="0" bIns="0" rtlCol="0"/>
          <a:lstStyle/>
          <a:p>
            <a:endParaRPr sz="1199">
              <a:latin typeface="Aeroport" panose="02000000000000000000" pitchFamily="2" charset="-52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828240" y="4103704"/>
            <a:ext cx="3085042" cy="1839941"/>
          </a:xfrm>
          <a:custGeom>
            <a:avLst/>
            <a:gdLst/>
            <a:ahLst/>
            <a:cxnLst/>
            <a:rect l="l" t="t" r="r" b="b"/>
            <a:pathLst>
              <a:path w="4630420" h="2761615">
                <a:moveTo>
                  <a:pt x="4474336" y="0"/>
                </a:moveTo>
                <a:lnTo>
                  <a:pt x="155575" y="0"/>
                </a:lnTo>
                <a:lnTo>
                  <a:pt x="106379" y="7925"/>
                </a:lnTo>
                <a:lnTo>
                  <a:pt x="63669" y="30000"/>
                </a:lnTo>
                <a:lnTo>
                  <a:pt x="30000" y="63669"/>
                </a:lnTo>
                <a:lnTo>
                  <a:pt x="7925" y="106379"/>
                </a:lnTo>
                <a:lnTo>
                  <a:pt x="0" y="155575"/>
                </a:lnTo>
                <a:lnTo>
                  <a:pt x="0" y="2605913"/>
                </a:lnTo>
                <a:lnTo>
                  <a:pt x="7925" y="2655108"/>
                </a:lnTo>
                <a:lnTo>
                  <a:pt x="30000" y="2697818"/>
                </a:lnTo>
                <a:lnTo>
                  <a:pt x="63669" y="2731487"/>
                </a:lnTo>
                <a:lnTo>
                  <a:pt x="106379" y="2753562"/>
                </a:lnTo>
                <a:lnTo>
                  <a:pt x="155575" y="2761488"/>
                </a:lnTo>
                <a:lnTo>
                  <a:pt x="4474336" y="2761488"/>
                </a:lnTo>
                <a:lnTo>
                  <a:pt x="4523532" y="2753562"/>
                </a:lnTo>
                <a:lnTo>
                  <a:pt x="4566242" y="2731487"/>
                </a:lnTo>
                <a:lnTo>
                  <a:pt x="4599911" y="2697818"/>
                </a:lnTo>
                <a:lnTo>
                  <a:pt x="4621986" y="2655108"/>
                </a:lnTo>
                <a:lnTo>
                  <a:pt x="4629911" y="2605913"/>
                </a:lnTo>
                <a:lnTo>
                  <a:pt x="4629911" y="155575"/>
                </a:lnTo>
                <a:lnTo>
                  <a:pt x="4621986" y="106379"/>
                </a:lnTo>
                <a:lnTo>
                  <a:pt x="4599911" y="63669"/>
                </a:lnTo>
                <a:lnTo>
                  <a:pt x="4566242" y="30000"/>
                </a:lnTo>
                <a:lnTo>
                  <a:pt x="4523532" y="7925"/>
                </a:lnTo>
                <a:lnTo>
                  <a:pt x="4474336" y="0"/>
                </a:lnTo>
                <a:close/>
              </a:path>
            </a:pathLst>
          </a:custGeom>
          <a:solidFill>
            <a:schemeClr val="tx2">
              <a:alpha val="72940"/>
            </a:schemeClr>
          </a:solidFill>
        </p:spPr>
        <p:txBody>
          <a:bodyPr wrap="square" lIns="0" tIns="0" rIns="0" bIns="0" rtlCol="0"/>
          <a:lstStyle/>
          <a:p>
            <a:endParaRPr sz="1199">
              <a:latin typeface="Aeroport" panose="02000000000000000000" pitchFamily="2" charset="-52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8252653" y="4113277"/>
            <a:ext cx="3085042" cy="1839941"/>
          </a:xfrm>
          <a:custGeom>
            <a:avLst/>
            <a:gdLst/>
            <a:ahLst/>
            <a:cxnLst/>
            <a:rect l="l" t="t" r="r" b="b"/>
            <a:pathLst>
              <a:path w="4630419" h="2761615">
                <a:moveTo>
                  <a:pt x="4474337" y="0"/>
                </a:moveTo>
                <a:lnTo>
                  <a:pt x="155575" y="0"/>
                </a:lnTo>
                <a:lnTo>
                  <a:pt x="106379" y="7925"/>
                </a:lnTo>
                <a:lnTo>
                  <a:pt x="63669" y="30000"/>
                </a:lnTo>
                <a:lnTo>
                  <a:pt x="30000" y="63669"/>
                </a:lnTo>
                <a:lnTo>
                  <a:pt x="7925" y="106379"/>
                </a:lnTo>
                <a:lnTo>
                  <a:pt x="0" y="155575"/>
                </a:lnTo>
                <a:lnTo>
                  <a:pt x="0" y="2605913"/>
                </a:lnTo>
                <a:lnTo>
                  <a:pt x="7925" y="2655108"/>
                </a:lnTo>
                <a:lnTo>
                  <a:pt x="30000" y="2697818"/>
                </a:lnTo>
                <a:lnTo>
                  <a:pt x="63669" y="2731487"/>
                </a:lnTo>
                <a:lnTo>
                  <a:pt x="106379" y="2753562"/>
                </a:lnTo>
                <a:lnTo>
                  <a:pt x="155575" y="2761488"/>
                </a:lnTo>
                <a:lnTo>
                  <a:pt x="4474337" y="2761488"/>
                </a:lnTo>
                <a:lnTo>
                  <a:pt x="4523532" y="2753562"/>
                </a:lnTo>
                <a:lnTo>
                  <a:pt x="4566242" y="2731487"/>
                </a:lnTo>
                <a:lnTo>
                  <a:pt x="4599911" y="2697818"/>
                </a:lnTo>
                <a:lnTo>
                  <a:pt x="4621986" y="2655108"/>
                </a:lnTo>
                <a:lnTo>
                  <a:pt x="4629912" y="2605913"/>
                </a:lnTo>
                <a:lnTo>
                  <a:pt x="4629912" y="155575"/>
                </a:lnTo>
                <a:lnTo>
                  <a:pt x="4621986" y="106379"/>
                </a:lnTo>
                <a:lnTo>
                  <a:pt x="4599911" y="63669"/>
                </a:lnTo>
                <a:lnTo>
                  <a:pt x="4566242" y="30000"/>
                </a:lnTo>
                <a:lnTo>
                  <a:pt x="4523532" y="7925"/>
                </a:lnTo>
                <a:lnTo>
                  <a:pt x="4474337" y="0"/>
                </a:lnTo>
                <a:close/>
              </a:path>
            </a:pathLst>
          </a:custGeom>
          <a:solidFill>
            <a:schemeClr val="tx2">
              <a:alpha val="72940"/>
            </a:schemeClr>
          </a:solidFill>
        </p:spPr>
        <p:txBody>
          <a:bodyPr wrap="square" lIns="0" tIns="0" rIns="0" bIns="0" rtlCol="0"/>
          <a:lstStyle/>
          <a:p>
            <a:endParaRPr sz="1199">
              <a:latin typeface="Aeroport" panose="02000000000000000000" pitchFamily="2" charset="-52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5799529" y="4183810"/>
            <a:ext cx="586846" cy="567502"/>
          </a:xfrm>
          <a:custGeom>
            <a:avLst/>
            <a:gdLst/>
            <a:ahLst/>
            <a:cxnLst/>
            <a:rect l="l" t="t" r="r" b="b"/>
            <a:pathLst>
              <a:path w="1038225" h="1038225">
                <a:moveTo>
                  <a:pt x="518922" y="0"/>
                </a:moveTo>
                <a:lnTo>
                  <a:pt x="471682" y="2120"/>
                </a:lnTo>
                <a:lnTo>
                  <a:pt x="425632" y="8359"/>
                </a:lnTo>
                <a:lnTo>
                  <a:pt x="380955" y="18533"/>
                </a:lnTo>
                <a:lnTo>
                  <a:pt x="337834" y="32459"/>
                </a:lnTo>
                <a:lnTo>
                  <a:pt x="296452" y="49955"/>
                </a:lnTo>
                <a:lnTo>
                  <a:pt x="256991" y="70837"/>
                </a:lnTo>
                <a:lnTo>
                  <a:pt x="219635" y="94923"/>
                </a:lnTo>
                <a:lnTo>
                  <a:pt x="184568" y="122028"/>
                </a:lnTo>
                <a:lnTo>
                  <a:pt x="151971" y="151971"/>
                </a:lnTo>
                <a:lnTo>
                  <a:pt x="122028" y="184568"/>
                </a:lnTo>
                <a:lnTo>
                  <a:pt x="94923" y="219635"/>
                </a:lnTo>
                <a:lnTo>
                  <a:pt x="70837" y="256991"/>
                </a:lnTo>
                <a:lnTo>
                  <a:pt x="49955" y="296452"/>
                </a:lnTo>
                <a:lnTo>
                  <a:pt x="32459" y="337834"/>
                </a:lnTo>
                <a:lnTo>
                  <a:pt x="18533" y="380955"/>
                </a:lnTo>
                <a:lnTo>
                  <a:pt x="8359" y="425632"/>
                </a:lnTo>
                <a:lnTo>
                  <a:pt x="2120" y="471682"/>
                </a:lnTo>
                <a:lnTo>
                  <a:pt x="0" y="518922"/>
                </a:lnTo>
                <a:lnTo>
                  <a:pt x="2120" y="566161"/>
                </a:lnTo>
                <a:lnTo>
                  <a:pt x="8359" y="612211"/>
                </a:lnTo>
                <a:lnTo>
                  <a:pt x="18533" y="656888"/>
                </a:lnTo>
                <a:lnTo>
                  <a:pt x="32459" y="700009"/>
                </a:lnTo>
                <a:lnTo>
                  <a:pt x="49955" y="741391"/>
                </a:lnTo>
                <a:lnTo>
                  <a:pt x="70837" y="780852"/>
                </a:lnTo>
                <a:lnTo>
                  <a:pt x="94923" y="818208"/>
                </a:lnTo>
                <a:lnTo>
                  <a:pt x="122028" y="853275"/>
                </a:lnTo>
                <a:lnTo>
                  <a:pt x="151971" y="885872"/>
                </a:lnTo>
                <a:lnTo>
                  <a:pt x="184568" y="915815"/>
                </a:lnTo>
                <a:lnTo>
                  <a:pt x="219635" y="942920"/>
                </a:lnTo>
                <a:lnTo>
                  <a:pt x="256991" y="967006"/>
                </a:lnTo>
                <a:lnTo>
                  <a:pt x="296452" y="987888"/>
                </a:lnTo>
                <a:lnTo>
                  <a:pt x="337834" y="1005384"/>
                </a:lnTo>
                <a:lnTo>
                  <a:pt x="380955" y="1019310"/>
                </a:lnTo>
                <a:lnTo>
                  <a:pt x="425632" y="1029484"/>
                </a:lnTo>
                <a:lnTo>
                  <a:pt x="471682" y="1035723"/>
                </a:lnTo>
                <a:lnTo>
                  <a:pt x="518922" y="1037844"/>
                </a:lnTo>
                <a:lnTo>
                  <a:pt x="566161" y="1035723"/>
                </a:lnTo>
                <a:lnTo>
                  <a:pt x="612211" y="1029484"/>
                </a:lnTo>
                <a:lnTo>
                  <a:pt x="656888" y="1019310"/>
                </a:lnTo>
                <a:lnTo>
                  <a:pt x="700009" y="1005384"/>
                </a:lnTo>
                <a:lnTo>
                  <a:pt x="741391" y="987888"/>
                </a:lnTo>
                <a:lnTo>
                  <a:pt x="780852" y="967006"/>
                </a:lnTo>
                <a:lnTo>
                  <a:pt x="818208" y="942920"/>
                </a:lnTo>
                <a:lnTo>
                  <a:pt x="853275" y="915815"/>
                </a:lnTo>
                <a:lnTo>
                  <a:pt x="885872" y="885872"/>
                </a:lnTo>
                <a:lnTo>
                  <a:pt x="915815" y="853275"/>
                </a:lnTo>
                <a:lnTo>
                  <a:pt x="942920" y="818208"/>
                </a:lnTo>
                <a:lnTo>
                  <a:pt x="967006" y="780852"/>
                </a:lnTo>
                <a:lnTo>
                  <a:pt x="987888" y="741391"/>
                </a:lnTo>
                <a:lnTo>
                  <a:pt x="1005384" y="700009"/>
                </a:lnTo>
                <a:lnTo>
                  <a:pt x="1019310" y="656888"/>
                </a:lnTo>
                <a:lnTo>
                  <a:pt x="1029484" y="612211"/>
                </a:lnTo>
                <a:lnTo>
                  <a:pt x="1035723" y="566161"/>
                </a:lnTo>
                <a:lnTo>
                  <a:pt x="1037844" y="518922"/>
                </a:lnTo>
                <a:lnTo>
                  <a:pt x="1035723" y="471682"/>
                </a:lnTo>
                <a:lnTo>
                  <a:pt x="1029484" y="425632"/>
                </a:lnTo>
                <a:lnTo>
                  <a:pt x="1019310" y="380955"/>
                </a:lnTo>
                <a:lnTo>
                  <a:pt x="1005384" y="337834"/>
                </a:lnTo>
                <a:lnTo>
                  <a:pt x="987888" y="296452"/>
                </a:lnTo>
                <a:lnTo>
                  <a:pt x="967006" y="256991"/>
                </a:lnTo>
                <a:lnTo>
                  <a:pt x="942920" y="219635"/>
                </a:lnTo>
                <a:lnTo>
                  <a:pt x="915815" y="184568"/>
                </a:lnTo>
                <a:lnTo>
                  <a:pt x="885872" y="151971"/>
                </a:lnTo>
                <a:lnTo>
                  <a:pt x="853275" y="122028"/>
                </a:lnTo>
                <a:lnTo>
                  <a:pt x="818208" y="94923"/>
                </a:lnTo>
                <a:lnTo>
                  <a:pt x="780852" y="70837"/>
                </a:lnTo>
                <a:lnTo>
                  <a:pt x="741391" y="49955"/>
                </a:lnTo>
                <a:lnTo>
                  <a:pt x="700009" y="32459"/>
                </a:lnTo>
                <a:lnTo>
                  <a:pt x="656888" y="18533"/>
                </a:lnTo>
                <a:lnTo>
                  <a:pt x="612211" y="8359"/>
                </a:lnTo>
                <a:lnTo>
                  <a:pt x="566161" y="2120"/>
                </a:lnTo>
                <a:lnTo>
                  <a:pt x="518922" y="0"/>
                </a:lnTo>
                <a:close/>
              </a:path>
            </a:pathLst>
          </a:custGeom>
          <a:solidFill>
            <a:srgbClr val="002D48"/>
          </a:solidFill>
          <a:ln>
            <a:solidFill>
              <a:srgbClr val="002D48"/>
            </a:solidFill>
          </a:ln>
        </p:spPr>
        <p:txBody>
          <a:bodyPr wrap="square" lIns="0" tIns="0" rIns="0" bIns="0" rtlCol="0"/>
          <a:lstStyle/>
          <a:p>
            <a:endParaRPr sz="1199">
              <a:solidFill>
                <a:schemeClr val="tx2"/>
              </a:solidFill>
              <a:latin typeface="Aeroport" panose="02000000000000000000" pitchFamily="2" charset="-52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4248442" y="4751312"/>
            <a:ext cx="3689021" cy="1410465"/>
          </a:xfrm>
          <a:prstGeom prst="rect">
            <a:avLst/>
          </a:prstGeom>
        </p:spPr>
        <p:txBody>
          <a:bodyPr vert="horz" wrap="square" lIns="0" tIns="147652" rIns="0" bIns="0" rtlCol="0">
            <a:spAutoFit/>
          </a:bodyPr>
          <a:lstStyle/>
          <a:p>
            <a:pPr marR="2962" algn="ctr">
              <a:spcBef>
                <a:spcPts val="1163"/>
              </a:spcBef>
            </a:pPr>
            <a:r>
              <a:rPr lang="ru-RU" sz="1866" b="1" spc="43" dirty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ЛЕГЧЕ </a:t>
            </a:r>
            <a:r>
              <a:rPr lang="ru-RU" sz="1866" b="1" spc="43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ПРЕДОТВРАТИТЬ, ЧЕМ БОРОТЬСЯ </a:t>
            </a:r>
            <a:r>
              <a:rPr lang="ru-RU" sz="1866" b="1" spc="43" dirty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С ПОСЛЕДСТВИЯМИ</a:t>
            </a:r>
          </a:p>
          <a:p>
            <a:pPr marR="2962" algn="ctr">
              <a:spcBef>
                <a:spcPts val="1163"/>
              </a:spcBef>
            </a:pPr>
            <a:endParaRPr sz="1599" dirty="0">
              <a:solidFill>
                <a:schemeClr val="tx2"/>
              </a:solidFill>
              <a:latin typeface="Aeroport" panose="02000000000000000000" pitchFamily="2" charset="-52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3" name="object 12"/>
          <p:cNvSpPr txBox="1"/>
          <p:nvPr/>
        </p:nvSpPr>
        <p:spPr>
          <a:xfrm>
            <a:off x="1029097" y="4751311"/>
            <a:ext cx="2709396" cy="563785"/>
          </a:xfrm>
          <a:prstGeom prst="rect">
            <a:avLst/>
          </a:prstGeom>
        </p:spPr>
        <p:txBody>
          <a:bodyPr vert="horz" wrap="square" lIns="0" tIns="70653" rIns="0" bIns="0" rtlCol="0">
            <a:spAutoFit/>
          </a:bodyPr>
          <a:lstStyle/>
          <a:p>
            <a:pPr marL="8462" algn="ctr">
              <a:spcBef>
                <a:spcPts val="556"/>
              </a:spcBef>
            </a:pPr>
            <a:r>
              <a:rPr lang="ru-RU" sz="1600" b="1" spc="50" dirty="0" smtClean="0">
                <a:solidFill>
                  <a:srgbClr val="FFFFFF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АНТИКОРРУПЦИОННЫЕ ОГРАНИЧЕНИЯ</a:t>
            </a:r>
            <a:endParaRPr sz="1600" dirty="0">
              <a:latin typeface="Aeroport" panose="02000000000000000000" pitchFamily="2" charset="-52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4" name="object 5"/>
          <p:cNvSpPr txBox="1"/>
          <p:nvPr/>
        </p:nvSpPr>
        <p:spPr>
          <a:xfrm>
            <a:off x="8450354" y="1958865"/>
            <a:ext cx="2689640" cy="1272825"/>
          </a:xfrm>
          <a:prstGeom prst="rect">
            <a:avLst/>
          </a:prstGeom>
        </p:spPr>
        <p:txBody>
          <a:bodyPr vert="horz" wrap="square" lIns="0" tIns="71922" rIns="0" bIns="0" rtlCol="0">
            <a:spAutoFit/>
          </a:bodyPr>
          <a:lstStyle/>
          <a:p>
            <a:pPr marL="12270" algn="ctr">
              <a:spcBef>
                <a:spcPts val="566"/>
              </a:spcBef>
            </a:pPr>
            <a:r>
              <a:rPr lang="ru-RU" sz="1600" b="1" spc="50" dirty="0" smtClean="0">
                <a:solidFill>
                  <a:srgbClr val="FFFFFF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ФОРМИРОВАНИЕ АНТИКОРРУПЦИОННОЙ КУЛЬТУРЫ</a:t>
            </a:r>
            <a:endParaRPr lang="ru-RU" sz="1600" dirty="0">
              <a:latin typeface="Aeroport" panose="02000000000000000000" pitchFamily="2" charset="-52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61350" marR="3385" indent="-52888" algn="ctr">
              <a:spcBef>
                <a:spcPts val="376"/>
              </a:spcBef>
            </a:pPr>
            <a:r>
              <a:rPr lang="ru-RU" sz="1333" spc="-3" dirty="0" smtClean="0">
                <a:solidFill>
                  <a:srgbClr val="FFFFFF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ПОВЫШЕНИЕ НЕТЕРПИМОСТИ К КОРРУПЦИИ В ОБЩЕСТВЕ</a:t>
            </a:r>
            <a:endParaRPr lang="ru-RU" sz="1333" dirty="0">
              <a:latin typeface="Aeroport" panose="02000000000000000000" pitchFamily="2" charset="-52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5" name="object 5"/>
          <p:cNvSpPr txBox="1"/>
          <p:nvPr/>
        </p:nvSpPr>
        <p:spPr>
          <a:xfrm>
            <a:off x="8463554" y="4618031"/>
            <a:ext cx="2689640" cy="811288"/>
          </a:xfrm>
          <a:prstGeom prst="rect">
            <a:avLst/>
          </a:prstGeom>
        </p:spPr>
        <p:txBody>
          <a:bodyPr vert="horz" wrap="square" lIns="0" tIns="71922" rIns="0" bIns="0" rtlCol="0">
            <a:spAutoFit/>
          </a:bodyPr>
          <a:lstStyle/>
          <a:p>
            <a:pPr marL="12270" algn="ctr">
              <a:spcBef>
                <a:spcPts val="566"/>
              </a:spcBef>
            </a:pPr>
            <a:r>
              <a:rPr lang="ru-RU" sz="1600" b="1" spc="50" dirty="0" smtClean="0">
                <a:solidFill>
                  <a:srgbClr val="FFFFFF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УРЕГУЛИРОВАНИЕ КОНФЛИКТА ИНТЕРЕСОВ</a:t>
            </a:r>
            <a:endParaRPr lang="ru-RU" sz="1600" dirty="0">
              <a:latin typeface="Aeroport" panose="02000000000000000000" pitchFamily="2" charset="-52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835349" y="1740000"/>
            <a:ext cx="3085042" cy="1841210"/>
          </a:xfrm>
          <a:custGeom>
            <a:avLst/>
            <a:gdLst/>
            <a:ahLst/>
            <a:cxnLst/>
            <a:rect l="l" t="t" r="r" b="b"/>
            <a:pathLst>
              <a:path w="4630420" h="2763520">
                <a:moveTo>
                  <a:pt x="4474210" y="0"/>
                </a:moveTo>
                <a:lnTo>
                  <a:pt x="155702" y="0"/>
                </a:lnTo>
                <a:lnTo>
                  <a:pt x="106493" y="7939"/>
                </a:lnTo>
                <a:lnTo>
                  <a:pt x="63751" y="30045"/>
                </a:lnTo>
                <a:lnTo>
                  <a:pt x="30045" y="63751"/>
                </a:lnTo>
                <a:lnTo>
                  <a:pt x="7939" y="106493"/>
                </a:lnTo>
                <a:lnTo>
                  <a:pt x="0" y="155701"/>
                </a:lnTo>
                <a:lnTo>
                  <a:pt x="0" y="2607310"/>
                </a:lnTo>
                <a:lnTo>
                  <a:pt x="7939" y="2656518"/>
                </a:lnTo>
                <a:lnTo>
                  <a:pt x="30045" y="2699260"/>
                </a:lnTo>
                <a:lnTo>
                  <a:pt x="63751" y="2732966"/>
                </a:lnTo>
                <a:lnTo>
                  <a:pt x="106493" y="2755072"/>
                </a:lnTo>
                <a:lnTo>
                  <a:pt x="155702" y="2763012"/>
                </a:lnTo>
                <a:lnTo>
                  <a:pt x="4474210" y="2763012"/>
                </a:lnTo>
                <a:lnTo>
                  <a:pt x="4523418" y="2755072"/>
                </a:lnTo>
                <a:lnTo>
                  <a:pt x="4566160" y="2732966"/>
                </a:lnTo>
                <a:lnTo>
                  <a:pt x="4599866" y="2699260"/>
                </a:lnTo>
                <a:lnTo>
                  <a:pt x="4621972" y="2656518"/>
                </a:lnTo>
                <a:lnTo>
                  <a:pt x="4629912" y="2607310"/>
                </a:lnTo>
                <a:lnTo>
                  <a:pt x="4629912" y="155701"/>
                </a:lnTo>
                <a:lnTo>
                  <a:pt x="4621972" y="106493"/>
                </a:lnTo>
                <a:lnTo>
                  <a:pt x="4599866" y="63751"/>
                </a:lnTo>
                <a:lnTo>
                  <a:pt x="4566160" y="30045"/>
                </a:lnTo>
                <a:lnTo>
                  <a:pt x="4523418" y="7939"/>
                </a:lnTo>
                <a:lnTo>
                  <a:pt x="4474210" y="0"/>
                </a:lnTo>
                <a:close/>
              </a:path>
            </a:pathLst>
          </a:custGeom>
          <a:solidFill>
            <a:srgbClr val="171717">
              <a:alpha val="59999"/>
            </a:srgbClr>
          </a:solidFill>
        </p:spPr>
        <p:txBody>
          <a:bodyPr wrap="square" lIns="0" tIns="0" rIns="0" bIns="0" rtlCol="0"/>
          <a:lstStyle/>
          <a:p>
            <a:endParaRPr sz="1199">
              <a:latin typeface="Aeroport" panose="02000000000000000000" pitchFamily="2" charset="-52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925267" y="2082617"/>
            <a:ext cx="2917056" cy="1230443"/>
          </a:xfrm>
          <a:prstGeom prst="rect">
            <a:avLst/>
          </a:prstGeom>
        </p:spPr>
        <p:txBody>
          <a:bodyPr vert="horz" wrap="square" lIns="0" tIns="70653" rIns="0" bIns="0" rtlCol="0">
            <a:spAutoFit/>
          </a:bodyPr>
          <a:lstStyle/>
          <a:p>
            <a:pPr marL="8462" algn="ctr">
              <a:spcBef>
                <a:spcPts val="556"/>
              </a:spcBef>
            </a:pPr>
            <a:r>
              <a:rPr lang="ru-RU" sz="1600" b="1" spc="50" dirty="0" smtClean="0">
                <a:solidFill>
                  <a:srgbClr val="FFFFFF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АНТИКОРРУПЦИОННЫЙ МОНИТОРИНГ</a:t>
            </a:r>
            <a:endParaRPr lang="ru-RU" sz="1600" dirty="0">
              <a:latin typeface="Aeroport" panose="02000000000000000000" pitchFamily="2" charset="-52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81087" marR="22001" indent="-144277" algn="ctr">
              <a:spcBef>
                <a:spcPts val="366"/>
              </a:spcBef>
            </a:pPr>
            <a:r>
              <a:rPr lang="ru-RU" sz="1333" spc="-7" dirty="0" smtClean="0">
                <a:solidFill>
                  <a:srgbClr val="FFFFFF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ОЦЕНКИ ПРАВОПРИМЕНИТЕЛЬНОЙ ПРАКТИКИ</a:t>
            </a:r>
            <a:endParaRPr lang="ru-RU" sz="1333" dirty="0">
              <a:latin typeface="Aeroport" panose="02000000000000000000" pitchFamily="2" charset="-52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7293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D4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Группа 32"/>
          <p:cNvGrpSpPr/>
          <p:nvPr/>
        </p:nvGrpSpPr>
        <p:grpSpPr>
          <a:xfrm>
            <a:off x="368275" y="2037023"/>
            <a:ext cx="3354982" cy="3881900"/>
            <a:chOff x="847566" y="2569700"/>
            <a:chExt cx="3354982" cy="3881900"/>
          </a:xfrm>
        </p:grpSpPr>
        <p:cxnSp>
          <p:nvCxnSpPr>
            <p:cNvPr id="16" name="Прямая соединительная линия 15"/>
            <p:cNvCxnSpPr/>
            <p:nvPr/>
          </p:nvCxnSpPr>
          <p:spPr>
            <a:xfrm>
              <a:off x="885532" y="2573900"/>
              <a:ext cx="0" cy="3877700"/>
            </a:xfrm>
            <a:prstGeom prst="line">
              <a:avLst/>
            </a:prstGeom>
            <a:ln>
              <a:solidFill>
                <a:srgbClr val="103A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Прямая соединительная линия 18"/>
            <p:cNvCxnSpPr/>
            <p:nvPr/>
          </p:nvCxnSpPr>
          <p:spPr>
            <a:xfrm flipV="1">
              <a:off x="885532" y="2569700"/>
              <a:ext cx="3317016" cy="8500"/>
            </a:xfrm>
            <a:prstGeom prst="line">
              <a:avLst/>
            </a:prstGeom>
            <a:ln>
              <a:solidFill>
                <a:srgbClr val="103A5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Прямоугольник 29">
              <a:extLst>
                <a:ext uri="{FF2B5EF4-FFF2-40B4-BE49-F238E27FC236}">
                  <a16:creationId xmlns:a16="http://schemas.microsoft.com/office/drawing/2014/main" id="{E6FC5C62-1014-3F44-BA56-6DD83ECB4092}"/>
                </a:ext>
              </a:extLst>
            </p:cNvPr>
            <p:cNvSpPr/>
            <p:nvPr/>
          </p:nvSpPr>
          <p:spPr>
            <a:xfrm>
              <a:off x="847566" y="2591437"/>
              <a:ext cx="2898175" cy="8864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80000"/>
                </a:lnSpc>
                <a:defRPr/>
              </a:pPr>
              <a:r>
                <a:rPr lang="ru-RU" sz="1600" dirty="0" smtClean="0">
                  <a:solidFill>
                    <a:schemeClr val="bg1"/>
                  </a:solidFill>
                  <a:latin typeface="Aeroport" panose="02000000000000000000" pitchFamily="2" charset="-52"/>
                </a:rPr>
                <a:t>ВЫЯВЛЕНИЕ СФЕР НАИБОЛЕЕ ПОДВЕРЖЕННЫХ КОРРУПЦИИ</a:t>
              </a:r>
              <a:endParaRPr lang="ru-RU" sz="1600" dirty="0">
                <a:solidFill>
                  <a:schemeClr val="bg1"/>
                </a:solidFill>
                <a:latin typeface="Aeroport" panose="02000000000000000000" pitchFamily="2" charset="-52"/>
              </a:endParaRPr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1529884" y="2671174"/>
              <a:ext cx="395883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ru-RU" sz="4000" b="1" dirty="0">
                <a:solidFill>
                  <a:schemeClr val="bg1"/>
                </a:solidFill>
                <a:latin typeface="Aeroport" panose="02000000000000000000" pitchFamily="2" charset="-52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AA507FB1-9200-E648-B54D-F80A267CEAAF}"/>
              </a:ext>
            </a:extLst>
          </p:cNvPr>
          <p:cNvSpPr txBox="1"/>
          <p:nvPr/>
        </p:nvSpPr>
        <p:spPr>
          <a:xfrm>
            <a:off x="538940" y="250061"/>
            <a:ext cx="112440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k-KZ" sz="2800" b="1" dirty="0" smtClean="0">
                <a:solidFill>
                  <a:srgbClr val="FFC000"/>
                </a:solidFill>
                <a:latin typeface="Aeroport" panose="02000000000000000000" pitchFamily="2" charset="-52"/>
              </a:rPr>
              <a:t>ОСНОВНЫЕ ИНСТРУМЕНТЫ ПРЕВЕНЦИИ КОРУПЦИИ</a:t>
            </a:r>
            <a:endParaRPr lang="kk-KZ" sz="2800" b="1" dirty="0">
              <a:solidFill>
                <a:srgbClr val="FFC000"/>
              </a:solidFill>
              <a:latin typeface="Aeroport" panose="02000000000000000000" pitchFamily="2" charset="-52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D5E515B5-628C-5643-BFFC-018695CF4D85}"/>
              </a:ext>
            </a:extLst>
          </p:cNvPr>
          <p:cNvSpPr/>
          <p:nvPr/>
        </p:nvSpPr>
        <p:spPr>
          <a:xfrm>
            <a:off x="435963" y="1058182"/>
            <a:ext cx="2573914" cy="173846"/>
          </a:xfrm>
          <a:prstGeom prst="rect">
            <a:avLst/>
          </a:prstGeom>
          <a:solidFill>
            <a:srgbClr val="ABDF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x-none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eroport" panose="02000000000000000000" pitchFamily="2" charset="-52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D5E515B5-628C-5643-BFFC-018695CF4D85}"/>
              </a:ext>
            </a:extLst>
          </p:cNvPr>
          <p:cNvSpPr/>
          <p:nvPr/>
        </p:nvSpPr>
        <p:spPr>
          <a:xfrm>
            <a:off x="3625702" y="1063858"/>
            <a:ext cx="8288749" cy="200414"/>
          </a:xfrm>
          <a:prstGeom prst="rect">
            <a:avLst/>
          </a:prstGeom>
          <a:solidFill>
            <a:srgbClr val="ABDF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x-none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eroport" panose="02000000000000000000" pitchFamily="2" charset="-52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52295" y="1313318"/>
            <a:ext cx="274124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1600" b="1" dirty="0" smtClean="0">
                <a:solidFill>
                  <a:srgbClr val="FFC000"/>
                </a:solidFill>
                <a:latin typeface="Aeroport" panose="02000000000000000000" pitchFamily="2" charset="-52"/>
              </a:rPr>
              <a:t>АНТИКОРРУПЦИОННЫЙ </a:t>
            </a:r>
          </a:p>
          <a:p>
            <a:pPr lvl="0" algn="ctr">
              <a:defRPr/>
            </a:pPr>
            <a:r>
              <a:rPr lang="ru-RU" sz="1600" b="1" dirty="0" smtClean="0">
                <a:solidFill>
                  <a:srgbClr val="FFC000"/>
                </a:solidFill>
                <a:latin typeface="Aeroport" panose="02000000000000000000" pitchFamily="2" charset="-52"/>
              </a:rPr>
              <a:t>МОНИТОРИНГ</a:t>
            </a:r>
            <a:endParaRPr lang="en-US" sz="1600" b="1" dirty="0">
              <a:solidFill>
                <a:srgbClr val="FFC000"/>
              </a:solidFill>
              <a:latin typeface="Aeroport" panose="02000000000000000000" pitchFamily="2" charset="-52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882734" y="1326306"/>
            <a:ext cx="408607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600" b="1" dirty="0" smtClean="0">
                <a:solidFill>
                  <a:srgbClr val="FFC000"/>
                </a:solidFill>
                <a:latin typeface="Aeroport" panose="02000000000000000000" pitchFamily="2" charset="-52"/>
              </a:rPr>
              <a:t>АНАЛИЗ КОРРУПЦИОННЫХ РИСКОВ</a:t>
            </a:r>
            <a:endParaRPr lang="ru-RU" sz="1600" b="1" dirty="0">
              <a:solidFill>
                <a:srgbClr val="FFC000"/>
              </a:solidFill>
              <a:latin typeface="Aeroport" panose="02000000000000000000" pitchFamily="2" charset="-52"/>
            </a:endParaRP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4192147" y="2278654"/>
            <a:ext cx="0" cy="3877700"/>
          </a:xfrm>
          <a:prstGeom prst="line">
            <a:avLst/>
          </a:prstGeom>
          <a:ln>
            <a:solidFill>
              <a:srgbClr val="103A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10357726" y="2330426"/>
            <a:ext cx="0" cy="3877700"/>
          </a:xfrm>
          <a:prstGeom prst="line">
            <a:avLst/>
          </a:prstGeom>
          <a:ln>
            <a:solidFill>
              <a:srgbClr val="103A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flipV="1">
            <a:off x="4207337" y="2265954"/>
            <a:ext cx="3317016" cy="8500"/>
          </a:xfrm>
          <a:prstGeom prst="line">
            <a:avLst/>
          </a:prstGeom>
          <a:ln>
            <a:solidFill>
              <a:srgbClr val="103A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>
            <a:cxnSpLocks/>
          </p:cNvCxnSpPr>
          <p:nvPr/>
        </p:nvCxnSpPr>
        <p:spPr>
          <a:xfrm>
            <a:off x="6729631" y="2214392"/>
            <a:ext cx="3276000" cy="0"/>
          </a:xfrm>
          <a:prstGeom prst="line">
            <a:avLst/>
          </a:prstGeom>
          <a:ln>
            <a:solidFill>
              <a:srgbClr val="103A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3882734" y="2061448"/>
            <a:ext cx="3117192" cy="8864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1600" dirty="0" smtClean="0">
                <a:solidFill>
                  <a:schemeClr val="bg1"/>
                </a:solidFill>
                <a:latin typeface="Aeroport" panose="02000000000000000000" pitchFamily="2" charset="-52"/>
              </a:rPr>
              <a:t>ВЫЯВЛЕНИЕ ПРИЧИН И УСЛОВИЙ, СПОСОБСТВУЮЩИХ КОРРУПЦИИ</a:t>
            </a:r>
            <a:endParaRPr lang="ru-RU" sz="1600" dirty="0">
              <a:solidFill>
                <a:schemeClr val="bg1"/>
              </a:solidFill>
              <a:latin typeface="Aeroport" panose="02000000000000000000" pitchFamily="2" charset="-52"/>
            </a:endParaRPr>
          </a:p>
        </p:txBody>
      </p:sp>
      <p:sp>
        <p:nvSpPr>
          <p:cNvPr id="54" name="Прямоугольник 53">
            <a:extLst>
              <a:ext uri="{FF2B5EF4-FFF2-40B4-BE49-F238E27FC236}">
                <a16:creationId xmlns:a16="http://schemas.microsoft.com/office/drawing/2014/main" id="{E31B9FE8-5B13-AD43-8863-E3507251B3AE}"/>
              </a:ext>
            </a:extLst>
          </p:cNvPr>
          <p:cNvSpPr/>
          <p:nvPr/>
        </p:nvSpPr>
        <p:spPr>
          <a:xfrm>
            <a:off x="9005381" y="3268514"/>
            <a:ext cx="283018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rgbClr val="C2E8F1"/>
                </a:solidFill>
                <a:latin typeface="Aeroport" panose="02000000000000000000" pitchFamily="2" charset="-52"/>
              </a:rPr>
              <a:t>ПРАВОВЫЕ КОЛЛИЗИИ И ПРОБЕЛЫ</a:t>
            </a:r>
          </a:p>
          <a:p>
            <a:r>
              <a:rPr lang="ru-RU" sz="1400" dirty="0" smtClean="0">
                <a:solidFill>
                  <a:srgbClr val="C2E8F1"/>
                </a:solidFill>
                <a:latin typeface="Aeroport" panose="02000000000000000000" pitchFamily="2" charset="-52"/>
              </a:rPr>
              <a:t>ДИСКРЕЦИОННЫЕ НОРМЫ</a:t>
            </a:r>
            <a:endParaRPr lang="ru-RU" sz="1400" dirty="0">
              <a:solidFill>
                <a:srgbClr val="C2E8F1"/>
              </a:solidFill>
              <a:latin typeface="Aeroport" panose="02000000000000000000" pitchFamily="2" charset="-52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3882734" y="3455813"/>
            <a:ext cx="1840497" cy="28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1600" dirty="0" smtClean="0">
                <a:solidFill>
                  <a:srgbClr val="FFC000"/>
                </a:solidFill>
                <a:latin typeface="Aeroport" panose="02000000000000000000" pitchFamily="2" charset="-52"/>
              </a:rPr>
              <a:t>НАПРАВЛЕНИЯ</a:t>
            </a:r>
            <a:endParaRPr lang="ru-RU" sz="1600" dirty="0">
              <a:solidFill>
                <a:srgbClr val="FFC000"/>
              </a:solidFill>
              <a:latin typeface="Aeroport" panose="02000000000000000000" pitchFamily="2" charset="-52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5746066" y="3446720"/>
            <a:ext cx="3117192" cy="28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1600" dirty="0" smtClean="0">
                <a:solidFill>
                  <a:schemeClr val="bg1"/>
                </a:solidFill>
                <a:latin typeface="Aeroport" panose="02000000000000000000" pitchFamily="2" charset="-52"/>
              </a:rPr>
              <a:t>ВЫЯВЛЕНИЕ РИСКОВ В НПА</a:t>
            </a:r>
            <a:endParaRPr lang="ru-RU" sz="1600" dirty="0">
              <a:solidFill>
                <a:schemeClr val="bg1"/>
              </a:solidFill>
              <a:latin typeface="Aeroport" panose="02000000000000000000" pitchFamily="2" charset="-52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5746066" y="4020929"/>
            <a:ext cx="3259315" cy="8802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1600" dirty="0" smtClean="0">
                <a:solidFill>
                  <a:schemeClr val="bg1"/>
                </a:solidFill>
                <a:latin typeface="Aeroport" panose="02000000000000000000" pitchFamily="2" charset="-52"/>
              </a:rPr>
              <a:t>ВЫЯВЛЕНИЕ РИСКОВ В ОРГАНИЗАЦИОННО-УПРАВЛЕНЧЕСКОЙ ДЕЯТЕЛЬНОСТИ</a:t>
            </a:r>
            <a:endParaRPr lang="ru-RU" sz="1600" dirty="0">
              <a:solidFill>
                <a:schemeClr val="bg1"/>
              </a:solidFill>
              <a:latin typeface="Aeroport" panose="02000000000000000000" pitchFamily="2" charset="-52"/>
            </a:endParaRPr>
          </a:p>
        </p:txBody>
      </p:sp>
      <p:sp>
        <p:nvSpPr>
          <p:cNvPr id="49" name="Прямоугольник 48">
            <a:extLst>
              <a:ext uri="{FF2B5EF4-FFF2-40B4-BE49-F238E27FC236}">
                <a16:creationId xmlns:a16="http://schemas.microsoft.com/office/drawing/2014/main" id="{E31B9FE8-5B13-AD43-8863-E3507251B3AE}"/>
              </a:ext>
            </a:extLst>
          </p:cNvPr>
          <p:cNvSpPr/>
          <p:nvPr/>
        </p:nvSpPr>
        <p:spPr>
          <a:xfrm>
            <a:off x="9005380" y="4119225"/>
            <a:ext cx="283018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rgbClr val="C2E8F1"/>
                </a:solidFill>
                <a:latin typeface="Aeroport" panose="02000000000000000000" pitchFamily="2" charset="-52"/>
              </a:rPr>
              <a:t>УПРАВЛЕНИЕ ПЕРСОНАЛОМ, ОКАЗАНИЕ ГОСУСЛУГ, ВЫЯВЛЕНИЕ КОНФЛИКТА ИНТЕРЕСОВ И ДР.</a:t>
            </a:r>
            <a:endParaRPr lang="ru-RU" sz="1400" dirty="0">
              <a:solidFill>
                <a:srgbClr val="C2E8F1"/>
              </a:solidFill>
              <a:latin typeface="Aeroport" panose="02000000000000000000" pitchFamily="2" charset="-52"/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3877464" y="5403690"/>
            <a:ext cx="1840497" cy="28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1600" dirty="0" smtClean="0">
                <a:solidFill>
                  <a:srgbClr val="FFC000"/>
                </a:solidFill>
                <a:latin typeface="Aeroport" panose="02000000000000000000" pitchFamily="2" charset="-52"/>
              </a:rPr>
              <a:t>ВИДЫ</a:t>
            </a:r>
            <a:endParaRPr lang="ru-RU" sz="1600" dirty="0">
              <a:solidFill>
                <a:srgbClr val="FFC000"/>
              </a:solidFill>
              <a:latin typeface="Aeroport" panose="02000000000000000000" pitchFamily="2" charset="-52"/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5751467" y="5403690"/>
            <a:ext cx="1670969" cy="28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1600" dirty="0" smtClean="0">
                <a:solidFill>
                  <a:schemeClr val="bg1"/>
                </a:solidFill>
                <a:latin typeface="Aeroport" panose="02000000000000000000" pitchFamily="2" charset="-52"/>
              </a:rPr>
              <a:t>ВНЕШНИЙ</a:t>
            </a:r>
            <a:endParaRPr lang="ru-RU" sz="1600" dirty="0">
              <a:solidFill>
                <a:schemeClr val="bg1"/>
              </a:solidFill>
              <a:latin typeface="Aeroport" panose="02000000000000000000" pitchFamily="2" charset="-52"/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5751467" y="5867044"/>
            <a:ext cx="1689038" cy="28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1600" dirty="0" smtClean="0">
                <a:solidFill>
                  <a:schemeClr val="bg1"/>
                </a:solidFill>
                <a:latin typeface="Aeroport" panose="02000000000000000000" pitchFamily="2" charset="-52"/>
              </a:rPr>
              <a:t>ВНУТРЕННИЙ</a:t>
            </a:r>
            <a:endParaRPr lang="ru-RU" sz="1600" dirty="0">
              <a:solidFill>
                <a:schemeClr val="bg1"/>
              </a:solidFill>
              <a:latin typeface="Aeroport" panose="02000000000000000000" pitchFamily="2" charset="-52"/>
            </a:endParaRPr>
          </a:p>
        </p:txBody>
      </p:sp>
      <p:sp>
        <p:nvSpPr>
          <p:cNvPr id="59" name="Прямоугольник 58">
            <a:extLst>
              <a:ext uri="{FF2B5EF4-FFF2-40B4-BE49-F238E27FC236}">
                <a16:creationId xmlns:a16="http://schemas.microsoft.com/office/drawing/2014/main" id="{E31B9FE8-5B13-AD43-8863-E3507251B3AE}"/>
              </a:ext>
            </a:extLst>
          </p:cNvPr>
          <p:cNvSpPr/>
          <p:nvPr/>
        </p:nvSpPr>
        <p:spPr>
          <a:xfrm>
            <a:off x="9114156" y="4687637"/>
            <a:ext cx="28301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Aeroport" panose="02000000000000000000" pitchFamily="2" charset="-52"/>
              </a:rPr>
              <a:t> </a:t>
            </a:r>
            <a:endParaRPr lang="ru-RU" dirty="0">
              <a:solidFill>
                <a:srgbClr val="C00000"/>
              </a:solidFill>
              <a:latin typeface="Aeroport" panose="02000000000000000000" pitchFamily="2" charset="-52"/>
            </a:endParaRPr>
          </a:p>
        </p:txBody>
      </p:sp>
      <p:cxnSp>
        <p:nvCxnSpPr>
          <p:cNvPr id="30" name="Прямая соединительная линия 29"/>
          <p:cNvCxnSpPr/>
          <p:nvPr/>
        </p:nvCxnSpPr>
        <p:spPr>
          <a:xfrm>
            <a:off x="3636337" y="5278889"/>
            <a:ext cx="5178105" cy="0"/>
          </a:xfrm>
          <a:prstGeom prst="line">
            <a:avLst/>
          </a:prstGeom>
          <a:ln w="38100">
            <a:solidFill>
              <a:srgbClr val="ABDFE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единительная линия 59"/>
          <p:cNvCxnSpPr/>
          <p:nvPr/>
        </p:nvCxnSpPr>
        <p:spPr>
          <a:xfrm>
            <a:off x="3625703" y="3086590"/>
            <a:ext cx="5178105" cy="0"/>
          </a:xfrm>
          <a:prstGeom prst="line">
            <a:avLst/>
          </a:prstGeom>
          <a:ln w="38100">
            <a:solidFill>
              <a:srgbClr val="ABDFE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>
            <a:off x="3636337" y="1172675"/>
            <a:ext cx="0" cy="5215720"/>
          </a:xfrm>
          <a:prstGeom prst="line">
            <a:avLst/>
          </a:prstGeom>
          <a:ln w="31750">
            <a:solidFill>
              <a:srgbClr val="C2E8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96756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sz="half" idx="2"/>
          </p:nvPr>
        </p:nvSpPr>
        <p:spPr>
          <a:xfrm>
            <a:off x="656734" y="1871031"/>
            <a:ext cx="5159604" cy="31829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0" marR="478155" indent="0" algn="ctr">
              <a:lnSpc>
                <a:spcPct val="100000"/>
              </a:lnSpc>
              <a:spcBef>
                <a:spcPts val="1800"/>
              </a:spcBef>
              <a:buNone/>
            </a:pPr>
            <a:r>
              <a:rPr lang="ru-RU" sz="2000" b="1" dirty="0" smtClean="0">
                <a:solidFill>
                  <a:srgbClr val="FFC000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ПРЕДВАРИТЕЛЬНЫЙ ЭТАП </a:t>
            </a:r>
          </a:p>
          <a:p>
            <a:pPr marL="12700" algn="just">
              <a:lnSpc>
                <a:spcPct val="100000"/>
              </a:lnSpc>
              <a:spcBef>
                <a:spcPts val="1800"/>
              </a:spcBef>
            </a:pPr>
            <a:r>
              <a:rPr lang="ru-RU" sz="1800" b="1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СБОР ИНФОРМАЦИИ</a:t>
            </a:r>
          </a:p>
          <a:p>
            <a:pPr marL="12700">
              <a:lnSpc>
                <a:spcPct val="100000"/>
              </a:lnSpc>
              <a:spcBef>
                <a:spcPts val="1800"/>
              </a:spcBef>
            </a:pPr>
            <a:r>
              <a:rPr lang="ru-RU" sz="1800" b="1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ИСТОЧНИКИ</a:t>
            </a:r>
            <a:r>
              <a:rPr lang="ru-RU" sz="1800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 – ПРАВОВАЯ И СУДЕБНАЯ СТАТИСТИКА, СОЦОПРОСЫ, ПУБЛИКАЦИИ В СМИ, ОБРАЩЕНИЯ И ЖАЛОБЫ</a:t>
            </a:r>
          </a:p>
          <a:p>
            <a:pPr marL="12700" algn="just">
              <a:lnSpc>
                <a:spcPct val="100000"/>
              </a:lnSpc>
              <a:spcBef>
                <a:spcPts val="1800"/>
              </a:spcBef>
            </a:pPr>
            <a:r>
              <a:rPr lang="ru-RU" sz="1800" b="1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ЦЕЛЬ</a:t>
            </a:r>
            <a:r>
              <a:rPr lang="ru-RU" sz="1800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800" dirty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– ОПРЕДЕЛЕНИЕ СФЕР И УРОВНЯ КОРРУПЦИИ НА ОБЪЕКТЕ </a:t>
            </a:r>
          </a:p>
          <a:p>
            <a:pPr marL="12700" algn="just">
              <a:lnSpc>
                <a:spcPct val="100000"/>
              </a:lnSpc>
              <a:spcBef>
                <a:spcPts val="1825"/>
              </a:spcBef>
            </a:pPr>
            <a:endParaRPr lang="ru-RU" sz="1800" dirty="0" smtClean="0">
              <a:solidFill>
                <a:schemeClr val="tx2"/>
              </a:solidFill>
              <a:latin typeface="Aeroport" panose="02000000000000000000" pitchFamily="2" charset="-52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379140" y="1412595"/>
            <a:ext cx="5555615" cy="5080635"/>
          </a:xfrm>
          <a:custGeom>
            <a:avLst/>
            <a:gdLst/>
            <a:ahLst/>
            <a:cxnLst/>
            <a:rect l="l" t="t" r="r" b="b"/>
            <a:pathLst>
              <a:path w="5555615" h="5080635">
                <a:moveTo>
                  <a:pt x="0" y="0"/>
                </a:moveTo>
                <a:lnTo>
                  <a:pt x="5555273" y="0"/>
                </a:lnTo>
                <a:lnTo>
                  <a:pt x="5555273" y="5080282"/>
                </a:lnTo>
                <a:lnTo>
                  <a:pt x="0" y="5080282"/>
                </a:lnTo>
                <a:lnTo>
                  <a:pt x="0" y="0"/>
                </a:lnTo>
                <a:close/>
              </a:path>
            </a:pathLst>
          </a:custGeom>
          <a:noFill/>
          <a:ln w="38100">
            <a:solidFill>
              <a:srgbClr val="002D48"/>
            </a:solidFill>
          </a:ln>
        </p:spPr>
        <p:txBody>
          <a:bodyPr wrap="square" lIns="0" tIns="0" rIns="0" bIns="0" rtlCol="0"/>
          <a:lstStyle/>
          <a:p>
            <a:endParaRPr lang="ru-RU" dirty="0">
              <a:latin typeface="Aeroport" panose="02000000000000000000" pitchFamily="2" charset="-52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6167145" y="1412595"/>
            <a:ext cx="5754370" cy="5080635"/>
          </a:xfrm>
          <a:custGeom>
            <a:avLst/>
            <a:gdLst/>
            <a:ahLst/>
            <a:cxnLst/>
            <a:rect l="l" t="t" r="r" b="b"/>
            <a:pathLst>
              <a:path w="5754370" h="5080635">
                <a:moveTo>
                  <a:pt x="0" y="0"/>
                </a:moveTo>
                <a:lnTo>
                  <a:pt x="5754023" y="0"/>
                </a:lnTo>
                <a:lnTo>
                  <a:pt x="5754023" y="5080282"/>
                </a:lnTo>
                <a:lnTo>
                  <a:pt x="0" y="5080282"/>
                </a:lnTo>
                <a:lnTo>
                  <a:pt x="0" y="0"/>
                </a:lnTo>
                <a:close/>
              </a:path>
            </a:pathLst>
          </a:custGeom>
          <a:ln w="38100">
            <a:solidFill>
              <a:srgbClr val="002D48"/>
            </a:solidFill>
          </a:ln>
        </p:spPr>
        <p:txBody>
          <a:bodyPr wrap="square" lIns="0" tIns="0" rIns="0" bIns="0" rtlCol="0"/>
          <a:lstStyle/>
          <a:p>
            <a:endParaRPr lang="ru-RU" dirty="0">
              <a:latin typeface="Aeroport" panose="02000000000000000000" pitchFamily="2" charset="-52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293803" y="1871031"/>
            <a:ext cx="5627712" cy="373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spcBef>
                <a:spcPts val="1800"/>
              </a:spcBef>
            </a:pPr>
            <a:r>
              <a:rPr lang="ru-RU" sz="2000" b="1" dirty="0" smtClean="0">
                <a:solidFill>
                  <a:srgbClr val="FFC000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ПЕРВЫЙ ЭТАП </a:t>
            </a:r>
          </a:p>
          <a:p>
            <a:pPr marL="355600" marR="5080" indent="-34290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ИЗУЧЕНИЕ НПА</a:t>
            </a:r>
            <a:r>
              <a:rPr lang="ru-RU" b="1" dirty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b="1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И ВНД </a:t>
            </a:r>
          </a:p>
          <a:p>
            <a:pPr marL="355600" marR="5080" indent="-34290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АКТЫ, ЗАТРАГИВАЮЩИЕ ВОПРОСЫ ТЕХНИЧЕСКОГО И ИНОГО ХАРАКТЕРА НЕ РАССМАТРИВАЮТСЯ  </a:t>
            </a:r>
          </a:p>
          <a:p>
            <a:pPr marL="355600" marR="5080" indent="-34290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НА ПРАКТИКЕ </a:t>
            </a:r>
            <a:r>
              <a:rPr lang="ru-RU" b="1" dirty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99% КОРРУПЦИОННЫХ РИСКОВ</a:t>
            </a:r>
            <a:r>
              <a:rPr lang="ru-RU" dirty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 ПРИХОДИТСЯ НА ПОДЗАКОННЫЕ ПРАВОВЫЕ АКТЫ И ВНУТРЕННИЕ ДОКУМЕНТЫ  </a:t>
            </a:r>
          </a:p>
          <a:p>
            <a:pPr marL="355600" marR="5080" indent="-34290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ЦЕЛЬ</a:t>
            </a:r>
            <a:r>
              <a:rPr lang="ru-RU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 – ВЫЯВЛЕНИЕ КОРРУПЦИОННЫХ НОРМ</a:t>
            </a: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818927" y="244064"/>
            <a:ext cx="10231656" cy="879087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35"/>
              </a:spcBef>
            </a:pPr>
            <a:r>
              <a:rPr lang="ru-RU" sz="2800" spc="165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АЛГОРИТМ ПРОВЕДЕНИЯ ВНУТРЕННЕГО АНАЛИЗА </a:t>
            </a:r>
            <a:br>
              <a:rPr lang="ru-RU" sz="2800" spc="165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2800" spc="165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КОРРУПЦИОННЫХ РИСКОВ </a:t>
            </a:r>
            <a:endParaRPr lang="ru-RU" sz="2800" dirty="0">
              <a:solidFill>
                <a:schemeClr val="tx2"/>
              </a:solidFill>
              <a:latin typeface="Aeroport" panose="02000000000000000000" pitchFamily="2" charset="-52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1762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D4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CA29C9F0-CB3F-4699-AE64-BC4C20463062}"/>
              </a:ext>
            </a:extLst>
          </p:cNvPr>
          <p:cNvSpPr txBox="1"/>
          <p:nvPr/>
        </p:nvSpPr>
        <p:spPr>
          <a:xfrm>
            <a:off x="848223" y="318383"/>
            <a:ext cx="1060911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>
                <a:solidFill>
                  <a:srgbClr val="FFC000"/>
                </a:solidFill>
                <a:latin typeface="Aeroport" panose="02000000000000000000" pitchFamily="2" charset="-52"/>
              </a:rPr>
              <a:t>ОБРАЩЕНИЯ ГРАЖДАН И ЮРИДИЧЕСКИХ ЛИЦ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Aeroport" panose="02000000000000000000" pitchFamily="2" charset="-52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257788" y="1361559"/>
            <a:ext cx="11598387" cy="2966793"/>
            <a:chOff x="257788" y="1203273"/>
            <a:chExt cx="11598387" cy="2966793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CA29C9F0-CB3F-4699-AE64-BC4C20463062}"/>
                </a:ext>
              </a:extLst>
            </p:cNvPr>
            <p:cNvSpPr txBox="1"/>
            <p:nvPr/>
          </p:nvSpPr>
          <p:spPr>
            <a:xfrm>
              <a:off x="427207" y="2307078"/>
              <a:ext cx="3032775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/>
              <a:r>
                <a:rPr lang="ru-RU" dirty="0">
                  <a:solidFill>
                    <a:prstClr val="white"/>
                  </a:solidFill>
                  <a:latin typeface="Aeroport" panose="02000000000000000000" pitchFamily="2" charset="-52"/>
                </a:rPr>
                <a:t>ПРОВЕСТИ АНАЛИЗ ЖАЛОБ И ОБРАЩЕНИЙ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CA29C9F0-CB3F-4699-AE64-BC4C20463062}"/>
                </a:ext>
              </a:extLst>
            </p:cNvPr>
            <p:cNvSpPr txBox="1"/>
            <p:nvPr/>
          </p:nvSpPr>
          <p:spPr>
            <a:xfrm>
              <a:off x="4376212" y="2273965"/>
              <a:ext cx="3553140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/>
              <a:r>
                <a:rPr lang="ru-RU" dirty="0">
                  <a:solidFill>
                    <a:prstClr val="white"/>
                  </a:solidFill>
                  <a:latin typeface="Aeroport" panose="02000000000000000000" pitchFamily="2" charset="-52"/>
                </a:rPr>
                <a:t>СГРУППИРОВАТЬ ПО ПОДНИМАЕМЫМ ТЕМАМ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CA29C9F0-CB3F-4699-AE64-BC4C20463062}"/>
                </a:ext>
              </a:extLst>
            </p:cNvPr>
            <p:cNvSpPr txBox="1"/>
            <p:nvPr/>
          </p:nvSpPr>
          <p:spPr>
            <a:xfrm>
              <a:off x="8617970" y="1719967"/>
              <a:ext cx="3212877" cy="17543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/>
              <a:r>
                <a:rPr lang="ru-RU" dirty="0">
                  <a:solidFill>
                    <a:prstClr val="white"/>
                  </a:solidFill>
                  <a:latin typeface="Aeroport" panose="02000000000000000000" pitchFamily="2" charset="-52"/>
                </a:rPr>
                <a:t>ИЗУЧИТЬ ПРОБЛЕМНЫЕ ВОПРОСЫ НА ПРЕДМЕТ ИХ НОРМАТИВНОГО РЕГУЛИРОВАНИЯ, НЕСОВЕРШЕНСТВА БИЗНЕС-ПРОЦЕССОВ </a:t>
              </a:r>
            </a:p>
          </p:txBody>
        </p:sp>
        <p:sp>
          <p:nvSpPr>
            <p:cNvPr id="2" name="Прямоугольник 1"/>
            <p:cNvSpPr/>
            <p:nvPr/>
          </p:nvSpPr>
          <p:spPr>
            <a:xfrm>
              <a:off x="257788" y="1203275"/>
              <a:ext cx="3371614" cy="2966791"/>
            </a:xfrm>
            <a:prstGeom prst="rect">
              <a:avLst/>
            </a:prstGeom>
            <a:noFill/>
            <a:ln w="38100">
              <a:solidFill>
                <a:srgbClr val="ABDF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eroport" panose="02000000000000000000" pitchFamily="2" charset="-52"/>
              </a:endParaRPr>
            </a:p>
          </p:txBody>
        </p:sp>
        <p:sp>
          <p:nvSpPr>
            <p:cNvPr id="3" name="Прямоугольник 2"/>
            <p:cNvSpPr/>
            <p:nvPr/>
          </p:nvSpPr>
          <p:spPr>
            <a:xfrm>
              <a:off x="4432353" y="1203273"/>
              <a:ext cx="3371614" cy="2966791"/>
            </a:xfrm>
            <a:prstGeom prst="rect">
              <a:avLst/>
            </a:prstGeom>
            <a:noFill/>
            <a:ln w="38100">
              <a:solidFill>
                <a:srgbClr val="ABDF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eroport" panose="02000000000000000000" pitchFamily="2" charset="-52"/>
              </a:endParaRPr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8484561" y="1203275"/>
              <a:ext cx="3371614" cy="2966791"/>
            </a:xfrm>
            <a:prstGeom prst="rect">
              <a:avLst/>
            </a:prstGeom>
            <a:noFill/>
            <a:ln w="38100">
              <a:solidFill>
                <a:srgbClr val="ABDFE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eroport" panose="02000000000000000000" pitchFamily="2" charset="-52"/>
              </a:endParaRPr>
            </a:p>
          </p:txBody>
        </p:sp>
      </p:grpSp>
      <p:sp>
        <p:nvSpPr>
          <p:cNvPr id="6" name="Шеврон 5"/>
          <p:cNvSpPr/>
          <p:nvPr/>
        </p:nvSpPr>
        <p:spPr>
          <a:xfrm>
            <a:off x="3840762" y="2241125"/>
            <a:ext cx="388112" cy="1028585"/>
          </a:xfrm>
          <a:prstGeom prst="chevron">
            <a:avLst/>
          </a:prstGeom>
          <a:solidFill>
            <a:srgbClr val="ABDFEB"/>
          </a:solidFill>
          <a:ln>
            <a:solidFill>
              <a:srgbClr val="ABDF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eroport" panose="02000000000000000000" pitchFamily="2" charset="-52"/>
            </a:endParaRPr>
          </a:p>
        </p:txBody>
      </p:sp>
      <p:sp>
        <p:nvSpPr>
          <p:cNvPr id="20" name="Шеврон 19"/>
          <p:cNvSpPr/>
          <p:nvPr/>
        </p:nvSpPr>
        <p:spPr>
          <a:xfrm>
            <a:off x="7954680" y="2278035"/>
            <a:ext cx="388112" cy="1028585"/>
          </a:xfrm>
          <a:prstGeom prst="chevron">
            <a:avLst/>
          </a:prstGeom>
          <a:solidFill>
            <a:srgbClr val="ABDFEB"/>
          </a:solidFill>
          <a:ln>
            <a:solidFill>
              <a:srgbClr val="ABDF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eroport" panose="02000000000000000000" pitchFamily="2" charset="-52"/>
            </a:endParaRPr>
          </a:p>
        </p:txBody>
      </p:sp>
      <p:sp>
        <p:nvSpPr>
          <p:cNvPr id="22" name="Объект 14"/>
          <p:cNvSpPr>
            <a:spLocks noGrp="1"/>
          </p:cNvSpPr>
          <p:nvPr>
            <p:ph sz="half" idx="1"/>
          </p:nvPr>
        </p:nvSpPr>
        <p:spPr>
          <a:xfrm>
            <a:off x="612950" y="4687691"/>
            <a:ext cx="9917723" cy="1982545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900" b="1" dirty="0" smtClean="0">
                <a:solidFill>
                  <a:srgbClr val="FFC000"/>
                </a:solidFill>
                <a:latin typeface="Aeroport" panose="02000000000000000000" pitchFamily="2" charset="-52"/>
                <a:ea typeface="Tahoma" pitchFamily="34" charset="0"/>
                <a:cs typeface="Tahoma" pitchFamily="34" charset="0"/>
              </a:rPr>
              <a:t>РЕКОМЕНДУЕТСЯ ЗАПРОСИТЬ ИНФОРМАЦИЮ ОБ ОБРАЩЕНИЯХ ГРАЖДАН ПО ВОПРОСАМ, ВХОДЯЩИМ В КОМПЕТЕНЦИЮ ОБЪЕКТА АНАЛИЗА</a:t>
            </a:r>
            <a:r>
              <a:rPr lang="ru-RU" sz="1900" b="1" dirty="0" smtClean="0">
                <a:solidFill>
                  <a:srgbClr val="FFC000"/>
                </a:solidFill>
                <a:latin typeface="Aeroport" panose="02000000000000000000" pitchFamily="2" charset="-52"/>
              </a:rPr>
              <a:t>: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dirty="0" smtClean="0">
              <a:solidFill>
                <a:srgbClr val="FFC000"/>
              </a:solidFill>
              <a:latin typeface="Aeroport" panose="02000000000000000000" pitchFamily="2" charset="-52"/>
            </a:endParaRP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buFont typeface="Wingdings" pitchFamily="2" charset="2"/>
              <a:buChar char="§"/>
            </a:pPr>
            <a:r>
              <a:rPr lang="ru-RU" sz="1600" dirty="0" smtClean="0">
                <a:solidFill>
                  <a:srgbClr val="FFC000"/>
                </a:solidFill>
                <a:latin typeface="Aeroport" panose="02000000000000000000" pitchFamily="2" charset="-52"/>
                <a:ea typeface="Tahoma" pitchFamily="34" charset="0"/>
                <a:cs typeface="Tahoma" pitchFamily="34" charset="0"/>
              </a:rPr>
              <a:t>В САLL-ЦЕНТР АГЕНТСТВА ПО ПРОТИВОДЕЙСТВИЮ КОРРУПЦИИ;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buFont typeface="Wingdings" pitchFamily="2" charset="2"/>
              <a:buChar char="§"/>
            </a:pPr>
            <a:r>
              <a:rPr lang="ru-RU" sz="1600" dirty="0" smtClean="0">
                <a:solidFill>
                  <a:srgbClr val="FFC000"/>
                </a:solidFill>
                <a:latin typeface="Aeroport" panose="02000000000000000000" pitchFamily="2" charset="-52"/>
                <a:ea typeface="Tahoma" pitchFamily="34" charset="0"/>
                <a:cs typeface="Tahoma" pitchFamily="34" charset="0"/>
              </a:rPr>
              <a:t>В ПАРТИЮ «АМАНАТ»;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buFont typeface="Wingdings" pitchFamily="2" charset="2"/>
              <a:buChar char="§"/>
            </a:pPr>
            <a:r>
              <a:rPr lang="ru-RU" sz="1600" dirty="0" smtClean="0">
                <a:solidFill>
                  <a:srgbClr val="FFC000"/>
                </a:solidFill>
                <a:latin typeface="Aeroport" panose="02000000000000000000" pitchFamily="2" charset="-52"/>
                <a:ea typeface="Tahoma" pitchFamily="34" charset="0"/>
                <a:cs typeface="Tahoma" pitchFamily="34" charset="0"/>
              </a:rPr>
              <a:t>НПП «АТАМЕКЕН»</a:t>
            </a:r>
            <a:endParaRPr lang="ru-RU" dirty="0" smtClean="0">
              <a:solidFill>
                <a:srgbClr val="FFC000"/>
              </a:solidFill>
              <a:latin typeface="Aeroport" panose="02000000000000000000" pitchFamily="2" charset="-52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6579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52220" y="1256044"/>
            <a:ext cx="5637972" cy="5226125"/>
          </a:xfrm>
          <a:prstGeom prst="rect">
            <a:avLst/>
          </a:prstGeom>
          <a:solidFill>
            <a:srgbClr val="002D48"/>
          </a:solidFill>
          <a:ln>
            <a:solidFill>
              <a:srgbClr val="002D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 b="1" dirty="0">
              <a:solidFill>
                <a:srgbClr val="FFC000"/>
              </a:solidFill>
              <a:latin typeface="Aeroport" panose="02000000000000000000" pitchFamily="2" charset="-52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flipH="1">
            <a:off x="5990192" y="1747339"/>
            <a:ext cx="5902018" cy="26642"/>
          </a:xfrm>
          <a:prstGeom prst="line">
            <a:avLst/>
          </a:prstGeom>
          <a:ln w="19050">
            <a:solidFill>
              <a:srgbClr val="002D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838200" y="234498"/>
            <a:ext cx="10515600" cy="825500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chemeClr val="tx2"/>
                </a:solidFill>
                <a:latin typeface="Aeroport" panose="02000000000000000000" pitchFamily="2" charset="-52"/>
              </a:rPr>
              <a:t>ИСПОЛЬЗОВАНИЕ ОПЫТА И ПОЗНАНИЙ РАБОТНИКОВ ОБЪЕКТА АНАЛИЗА И ИНЫХ ЭКСПЕРТОВ </a:t>
            </a:r>
            <a:endParaRPr lang="ru-RU" sz="2400" b="1" dirty="0">
              <a:solidFill>
                <a:schemeClr val="tx2"/>
              </a:solidFill>
              <a:latin typeface="Aeroport" panose="02000000000000000000" pitchFamily="2" charset="-52"/>
            </a:endParaRPr>
          </a:p>
        </p:txBody>
      </p:sp>
      <p:sp>
        <p:nvSpPr>
          <p:cNvPr id="8" name="Объект 2"/>
          <p:cNvSpPr>
            <a:spLocks noGrp="1"/>
          </p:cNvSpPr>
          <p:nvPr>
            <p:ph sz="half" idx="1"/>
          </p:nvPr>
        </p:nvSpPr>
        <p:spPr>
          <a:xfrm>
            <a:off x="580406" y="1641630"/>
            <a:ext cx="5181600" cy="435133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400" b="1" dirty="0" smtClean="0">
                <a:solidFill>
                  <a:srgbClr val="FFC000"/>
                </a:solidFill>
                <a:latin typeface="Aeroport" panose="02000000000000000000" pitchFamily="2" charset="-52"/>
              </a:rPr>
              <a:t>КОНСУЛЬТАЦИИ И ИНТЕРВЬЮ</a:t>
            </a:r>
          </a:p>
          <a:p>
            <a:pPr marL="0" indent="0" algn="ctr">
              <a:buNone/>
            </a:pPr>
            <a:r>
              <a:rPr lang="ru-RU" sz="2400" b="1" dirty="0" smtClean="0">
                <a:solidFill>
                  <a:schemeClr val="bg1"/>
                </a:solidFill>
                <a:latin typeface="Aeroport" panose="02000000000000000000" pitchFamily="2" charset="-52"/>
              </a:rPr>
              <a:t> </a:t>
            </a:r>
          </a:p>
          <a:p>
            <a:r>
              <a:rPr lang="ru-RU" sz="1800" dirty="0" smtClean="0">
                <a:solidFill>
                  <a:schemeClr val="bg1"/>
                </a:solidFill>
                <a:latin typeface="Aeroport" panose="02000000000000000000" pitchFamily="2" charset="-52"/>
              </a:rPr>
              <a:t>РАБОТНИКИ ОБЪЕКТА АНАЛИЗА, </a:t>
            </a:r>
          </a:p>
          <a:p>
            <a:r>
              <a:rPr lang="ru-RU" sz="1800" dirty="0" smtClean="0">
                <a:solidFill>
                  <a:schemeClr val="bg1"/>
                </a:solidFill>
                <a:latin typeface="Aeroport" panose="02000000000000000000" pitchFamily="2" charset="-52"/>
              </a:rPr>
              <a:t>УСЛУГОПОЛУЧАТЕЛИ, </a:t>
            </a:r>
          </a:p>
          <a:p>
            <a:r>
              <a:rPr lang="ru-RU" sz="1800" dirty="0" smtClean="0">
                <a:solidFill>
                  <a:schemeClr val="bg1"/>
                </a:solidFill>
                <a:latin typeface="Aeroport" panose="02000000000000000000" pitchFamily="2" charset="-52"/>
              </a:rPr>
              <a:t>КОНТРАГЕНТЫ, </a:t>
            </a:r>
          </a:p>
          <a:p>
            <a:pPr algn="just"/>
            <a:r>
              <a:rPr lang="ru-RU" sz="1800" dirty="0" smtClean="0">
                <a:solidFill>
                  <a:schemeClr val="bg1"/>
                </a:solidFill>
                <a:latin typeface="Aeroport" panose="02000000000000000000" pitchFamily="2" charset="-52"/>
              </a:rPr>
              <a:t>ОТРАСЛЕВЫЕ ЭКСПЕРТЫ,</a:t>
            </a:r>
          </a:p>
          <a:p>
            <a:r>
              <a:rPr lang="ru-RU" sz="1800" dirty="0" smtClean="0">
                <a:solidFill>
                  <a:schemeClr val="bg1"/>
                </a:solidFill>
                <a:latin typeface="Aeroport" panose="02000000000000000000" pitchFamily="2" charset="-52"/>
              </a:rPr>
              <a:t>ОБЩЕСТВЕННИКИ </a:t>
            </a:r>
          </a:p>
          <a:p>
            <a:pPr marL="0" indent="0" algn="just">
              <a:buNone/>
            </a:pPr>
            <a:endParaRPr lang="ru-RU" sz="1800" b="1" dirty="0" smtClean="0">
              <a:solidFill>
                <a:schemeClr val="bg1"/>
              </a:solidFill>
              <a:latin typeface="Aeroport" panose="02000000000000000000" pitchFamily="2" charset="-52"/>
            </a:endParaRPr>
          </a:p>
          <a:p>
            <a:pPr marL="0" indent="0">
              <a:buNone/>
            </a:pPr>
            <a:r>
              <a:rPr lang="ru-RU" sz="1800" b="1" dirty="0" smtClean="0">
                <a:solidFill>
                  <a:srgbClr val="FFC000"/>
                </a:solidFill>
                <a:latin typeface="Aeroport" panose="02000000000000000000" pitchFamily="2" charset="-52"/>
              </a:rPr>
              <a:t>ФОРМЫ – </a:t>
            </a:r>
            <a:r>
              <a:rPr lang="ru-RU" sz="1800" dirty="0" smtClean="0">
                <a:solidFill>
                  <a:srgbClr val="FFC000"/>
                </a:solidFill>
                <a:latin typeface="Aeroport" panose="02000000000000000000" pitchFamily="2" charset="-52"/>
              </a:rPr>
              <a:t>СОБЕСЕДОВАНИЕ, ОПРОСЫ, АНКЕТИРОВАНИЕ</a:t>
            </a:r>
            <a:endParaRPr lang="ru-RU" sz="1800" b="1" dirty="0">
              <a:solidFill>
                <a:srgbClr val="FFC000"/>
              </a:solidFill>
              <a:latin typeface="Aeroport" panose="02000000000000000000" pitchFamily="2" charset="-52"/>
            </a:endParaRPr>
          </a:p>
        </p:txBody>
      </p:sp>
      <p:sp>
        <p:nvSpPr>
          <p:cNvPr id="9" name="Объект 3"/>
          <p:cNvSpPr txBox="1">
            <a:spLocks/>
          </p:cNvSpPr>
          <p:nvPr/>
        </p:nvSpPr>
        <p:spPr>
          <a:xfrm>
            <a:off x="6350401" y="2327833"/>
            <a:ext cx="5181600" cy="3580388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b="1" dirty="0" smtClean="0">
                <a:solidFill>
                  <a:schemeClr val="tx2"/>
                </a:solidFill>
                <a:latin typeface="Aeroport" panose="02000000000000000000" pitchFamily="2" charset="-52"/>
              </a:rPr>
              <a:t>ПРОВЕДЕНИЕ ИНТЕРВЬЮ</a:t>
            </a:r>
          </a:p>
          <a:p>
            <a:r>
              <a:rPr lang="ru-RU" sz="2400" b="1" dirty="0" smtClean="0">
                <a:solidFill>
                  <a:schemeClr val="tx2"/>
                </a:solidFill>
                <a:latin typeface="Aeroport" panose="02000000000000000000" pitchFamily="2" charset="-52"/>
              </a:rPr>
              <a:t> </a:t>
            </a:r>
            <a:r>
              <a:rPr lang="ru-RU" sz="1800" dirty="0" smtClean="0">
                <a:solidFill>
                  <a:schemeClr val="tx2"/>
                </a:solidFill>
                <a:latin typeface="Aeroport" panose="02000000000000000000" pitchFamily="2" charset="-52"/>
              </a:rPr>
              <a:t>ПОДГОТОВКА КОНКРЕТНЫХ ВОПРОСОВ; </a:t>
            </a:r>
          </a:p>
          <a:p>
            <a:r>
              <a:rPr lang="ru-RU" sz="1800" dirty="0" smtClean="0">
                <a:solidFill>
                  <a:schemeClr val="tx2"/>
                </a:solidFill>
                <a:latin typeface="Aeroport" panose="02000000000000000000" pitchFamily="2" charset="-52"/>
              </a:rPr>
              <a:t>ПЛАН ИНТЕРВЬЮ, ПОДГОТОВКА СВЕДЕНИЙ ПО СОБЕСЕДНИКУ;</a:t>
            </a:r>
          </a:p>
          <a:p>
            <a:r>
              <a:rPr lang="ru-RU" sz="1800" dirty="0" smtClean="0">
                <a:solidFill>
                  <a:schemeClr val="tx2"/>
                </a:solidFill>
                <a:latin typeface="Aeroport" panose="02000000000000000000" pitchFamily="2" charset="-52"/>
              </a:rPr>
              <a:t>РАСПРЕДЕЛЕНИЕ ВРЕМЕНИ;</a:t>
            </a:r>
          </a:p>
          <a:p>
            <a:r>
              <a:rPr lang="ru-RU" sz="1800" dirty="0" smtClean="0">
                <a:solidFill>
                  <a:schemeClr val="tx2"/>
                </a:solidFill>
                <a:latin typeface="Aeroport" panose="02000000000000000000" pitchFamily="2" charset="-52"/>
              </a:rPr>
              <a:t>ПРЕДЕЛЬНАЯ ОБЪЕКТИВНОСТЬ;</a:t>
            </a:r>
          </a:p>
          <a:p>
            <a:r>
              <a:rPr lang="ru-RU" sz="1800" dirty="0" smtClean="0">
                <a:solidFill>
                  <a:schemeClr val="tx2"/>
                </a:solidFill>
                <a:latin typeface="Aeroport" panose="02000000000000000000" pitchFamily="2" charset="-52"/>
              </a:rPr>
              <a:t>СТИЛЬ ПРОВЕДЕНИЯ</a:t>
            </a:r>
          </a:p>
        </p:txBody>
      </p:sp>
    </p:spTree>
    <p:extLst>
      <p:ext uri="{BB962C8B-B14F-4D97-AF65-F5344CB8AC3E}">
        <p14:creationId xmlns:p14="http://schemas.microsoft.com/office/powerpoint/2010/main" val="579295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1306286"/>
            <a:ext cx="6248400" cy="5551712"/>
          </a:xfrm>
          <a:prstGeom prst="rect">
            <a:avLst/>
          </a:prstGeom>
          <a:solidFill>
            <a:srgbClr val="002D48"/>
          </a:solidFill>
          <a:ln>
            <a:solidFill>
              <a:srgbClr val="002D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Aeroport" panose="02000000000000000000" pitchFamily="2" charset="-52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695450" y="313376"/>
            <a:ext cx="8686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spc="10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ЗАВЕРШАЮЩИЙ ЭТАП ВНУТРЕННЕГО АНАЛИЗА КОРРУПЦИОННЫХ РИСКОВ</a:t>
            </a:r>
            <a:endParaRPr lang="ru-RU" sz="2400" b="1" dirty="0">
              <a:solidFill>
                <a:schemeClr val="tx2"/>
              </a:solidFill>
              <a:latin typeface="Aeroport" panose="02000000000000000000" pitchFamily="2" charset="-52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43999" y="1594010"/>
            <a:ext cx="5067300" cy="51090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</a:pPr>
            <a:r>
              <a:rPr lang="ru-RU" b="1" dirty="0" smtClean="0">
                <a:solidFill>
                  <a:srgbClr val="FFC000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ЗАДАЧИ:</a:t>
            </a:r>
          </a:p>
          <a:p>
            <a:pPr marL="285750" indent="-285750"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ru-RU" sz="1600" dirty="0" smtClean="0">
                <a:solidFill>
                  <a:schemeClr val="bg1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ПОДГОТОВКА РЕКОМЕНДАЦИЙ, НАПРАВЛЕННЫХ НА УСТРАНЕНИЕ И МИНИМИЗАЦИЮ КОРРУПЦИОННЫХ РИСКОВ; </a:t>
            </a:r>
          </a:p>
          <a:p>
            <a:pPr marL="285750" indent="-285750"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ru-RU" sz="1600" dirty="0" smtClean="0">
                <a:solidFill>
                  <a:schemeClr val="bg1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ПОДГОТОВКА ПЛАНА МЕРОПРИЯТИЙ ПО ИСПОЛНЕНИЮ РЕКОМЕНДАЦИЙ С УКАЗАНИЕМ ОТВЕТСТВЕННЫХ ИСПОЛНИТЕЛЕЙ  </a:t>
            </a:r>
          </a:p>
          <a:p>
            <a:pPr marL="285750" indent="-285750"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ru-RU" sz="1600" dirty="0" smtClean="0">
                <a:solidFill>
                  <a:schemeClr val="bg1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ОБЕСПЕЧЕНИЕ МОНИТОРИНГА ПО ИСПОЛНЕНИЮ ПЛАНА МЕРОПРИЯТИЙ  </a:t>
            </a:r>
          </a:p>
          <a:p>
            <a:pPr marL="285750" indent="-285750"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ru-RU" sz="1600" dirty="0" smtClean="0">
                <a:solidFill>
                  <a:schemeClr val="bg1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РАЗМЕЩЕНИЕ АНАЛИТИЧЕСКОЙ СПРАВКИ И ПЛАНА МЕРОПРИЯТИЙ ПО ИСПОЛНЕНИЮ РЕКОМЕНДАЦИЙ И РЕЗУЛЬТАТОВ МОНИТОРИНГА НА ОФИЦИАЛЬНОМ ИНТЕРНЕТ - РЕСУРСЕ</a:t>
            </a:r>
          </a:p>
          <a:p>
            <a:pPr marL="285750" indent="-285750">
              <a:spcBef>
                <a:spcPts val="1200"/>
              </a:spcBef>
              <a:buFont typeface="Wingdings" panose="05000000000000000000" pitchFamily="2" charset="2"/>
              <a:buChar char="§"/>
            </a:pPr>
            <a:endParaRPr lang="ru-RU" dirty="0">
              <a:solidFill>
                <a:schemeClr val="bg1"/>
              </a:solidFill>
              <a:latin typeface="Aeroport" panose="02000000000000000000" pitchFamily="2" charset="-52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463811" y="1423188"/>
            <a:ext cx="565785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</a:pPr>
            <a:r>
              <a:rPr lang="ru-RU" b="1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>
              <a:spcBef>
                <a:spcPts val="1200"/>
              </a:spcBef>
            </a:pPr>
            <a:r>
              <a:rPr lang="ru-RU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МНОГИЕ РЕКОМЕНДАЦИИ НОСЯТ РАСПЛЫВЧАТЫЙ, НЕ КОНКРЕТНЫЙ ХАРАКТЕР</a:t>
            </a:r>
          </a:p>
          <a:p>
            <a:pPr>
              <a:spcBef>
                <a:spcPts val="1200"/>
              </a:spcBef>
            </a:pPr>
            <a:r>
              <a:rPr lang="ru-RU" sz="1600" dirty="0" smtClean="0">
                <a:solidFill>
                  <a:srgbClr val="C00000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«ИСКЛЮЧИТЬ РИСК РАЗГЛАШЕНИЯ ТЕСТОВЫХ ВОПРОСОВ ПРИ НАЙМЕ И АТТЕСТАЦИИ РАБОТНИКОВ»</a:t>
            </a:r>
          </a:p>
          <a:p>
            <a:pPr>
              <a:spcBef>
                <a:spcPts val="1200"/>
              </a:spcBef>
            </a:pPr>
            <a:r>
              <a:rPr lang="ru-RU" sz="1600" dirty="0" smtClean="0">
                <a:solidFill>
                  <a:srgbClr val="00B050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СЛЕДОВАЛО: «ВНЕСТИ ИЗМЕНЕНИЯ И ДОПОЛНЕНИЯ В ДЕЙСТВУЮЩИЕ ПРАВИЛА И Т.Д.»</a:t>
            </a:r>
          </a:p>
          <a:p>
            <a:pPr>
              <a:spcBef>
                <a:spcPts val="1200"/>
              </a:spcBef>
            </a:pPr>
            <a:r>
              <a:rPr lang="ru-RU" sz="1600" dirty="0" smtClean="0">
                <a:solidFill>
                  <a:srgbClr val="C00000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«РАССМОТРЕТЬ ВОПРОС ПРИВЛЕЧЕНИЯ К РАЗРАБОТКЕ ТЕСТОВ ПРЕДСТАВИТЕЛЕЙ ВНЕШНИХ СПЕЦИАЛИЗИРОВАННЫХ ОРГАНИЗАЦИЙ»</a:t>
            </a:r>
          </a:p>
          <a:p>
            <a:pPr>
              <a:spcBef>
                <a:spcPts val="1200"/>
              </a:spcBef>
            </a:pPr>
            <a:r>
              <a:rPr lang="ru-RU" sz="1600" dirty="0" smtClean="0">
                <a:solidFill>
                  <a:srgbClr val="00B050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СЛЕДОВАЛО: «РАЗРАБОТКУ ТЕСТОВ ОСУЩЕСТВЛЯЮТ ПРЕДСТАВИТЕЛИ ВНЕШНИХ СПЕЦИАЛИЗИРОВАННЫХ ОРГАНИЗАЦИЙ»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flipH="1">
            <a:off x="5990192" y="2480868"/>
            <a:ext cx="5902018" cy="26642"/>
          </a:xfrm>
          <a:prstGeom prst="line">
            <a:avLst/>
          </a:prstGeom>
          <a:ln w="19050">
            <a:solidFill>
              <a:srgbClr val="002D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47558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77427" y="338267"/>
            <a:ext cx="10515600" cy="1146804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  <a:latin typeface="Aeroport" panose="02000000000000000000" pitchFamily="2" charset="-52"/>
              </a:rPr>
              <a:t>АНТИКОРРУПЦИОННЫЕ ОГРАНИЧЕНИЯ </a:t>
            </a:r>
            <a:endParaRPr lang="ru-RU" sz="2000" b="1" dirty="0">
              <a:solidFill>
                <a:schemeClr val="tx2"/>
              </a:solidFill>
              <a:latin typeface="Aeroport" panose="02000000000000000000" pitchFamily="2" charset="-52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5666132"/>
            <a:ext cx="12192000" cy="889277"/>
          </a:xfrm>
          <a:prstGeom prst="rect">
            <a:avLst/>
          </a:prstGeom>
          <a:solidFill>
            <a:srgbClr val="002D48"/>
          </a:solidFill>
          <a:ln>
            <a:solidFill>
              <a:srgbClr val="002D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Aeroport" panose="02000000000000000000" pitchFamily="2" charset="-52"/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0" y="1376228"/>
            <a:ext cx="12192000" cy="889277"/>
            <a:chOff x="0" y="1376228"/>
            <a:chExt cx="12192000" cy="889277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0" y="1376228"/>
              <a:ext cx="12192000" cy="889277"/>
            </a:xfrm>
            <a:prstGeom prst="rect">
              <a:avLst/>
            </a:prstGeom>
            <a:solidFill>
              <a:srgbClr val="002D48"/>
            </a:solidFill>
            <a:ln>
              <a:solidFill>
                <a:srgbClr val="002D4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atin typeface="Aeroport" panose="02000000000000000000" pitchFamily="2" charset="-52"/>
              </a:endParaRPr>
            </a:p>
          </p:txBody>
        </p:sp>
        <p:sp>
          <p:nvSpPr>
            <p:cNvPr id="2" name="Прямоугольник 1"/>
            <p:cNvSpPr/>
            <p:nvPr/>
          </p:nvSpPr>
          <p:spPr>
            <a:xfrm>
              <a:off x="606829" y="1582900"/>
              <a:ext cx="1113074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600" dirty="0">
                  <a:solidFill>
                    <a:schemeClr val="bg1"/>
                  </a:solidFill>
                  <a:latin typeface="Aeroport" panose="02000000000000000000" pitchFamily="2" charset="-52"/>
                </a:rPr>
                <a:t>ПРИНЯТИЕ МАТЕРИАЛЬНОГО </a:t>
              </a:r>
              <a:r>
                <a:rPr lang="ru-RU" sz="1600" b="1" dirty="0">
                  <a:solidFill>
                    <a:srgbClr val="FFC000"/>
                  </a:solidFill>
                  <a:latin typeface="Aeroport" panose="02000000000000000000" pitchFamily="2" charset="-52"/>
                </a:rPr>
                <a:t>ВОЗНАГРАЖДЕНИЯ, ПОДАРКОВ ИЛИ УСЛУГ </a:t>
              </a:r>
              <a:r>
                <a:rPr lang="ru-RU" sz="1600" dirty="0">
                  <a:solidFill>
                    <a:schemeClr val="bg1"/>
                  </a:solidFill>
                  <a:latin typeface="Aeroport" panose="02000000000000000000" pitchFamily="2" charset="-52"/>
                </a:rPr>
                <a:t>ЗА ДЕЙСТВИЯ (БЕЗДЕЙСТВИЕ) В ПОЛЬЗУ ЛИЦ, ИХ ПРЕДОСТАВИВШИХ, ЕСЛИ ТАКИЕ ДЕЙСТВИЯ ВХОДЯТ В СЛУЖЕБНЫЕ ПОЛНОМОЧИЯ ЛИЦ;</a:t>
              </a:r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0" y="2452693"/>
            <a:ext cx="12192000" cy="889277"/>
            <a:chOff x="0" y="2452693"/>
            <a:chExt cx="12192000" cy="889277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2452693"/>
              <a:ext cx="12192000" cy="889277"/>
            </a:xfrm>
            <a:prstGeom prst="rect">
              <a:avLst/>
            </a:prstGeom>
            <a:solidFill>
              <a:srgbClr val="002D48"/>
            </a:solidFill>
            <a:ln>
              <a:solidFill>
                <a:srgbClr val="002D4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atin typeface="Aeroport" panose="02000000000000000000" pitchFamily="2" charset="-52"/>
              </a:endParaRP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1201129" y="2604943"/>
              <a:ext cx="946819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600" dirty="0">
                  <a:solidFill>
                    <a:schemeClr val="bg1"/>
                  </a:solidFill>
                  <a:latin typeface="Aeroport" panose="02000000000000000000" pitchFamily="2" charset="-52"/>
                </a:rPr>
                <a:t>ОСУЩЕСТВЛЕНИЕ ДЕЯТЕЛЬНОСТИ, </a:t>
              </a:r>
              <a:r>
                <a:rPr lang="ru-RU" sz="1600" b="1" dirty="0">
                  <a:solidFill>
                    <a:srgbClr val="FFC000"/>
                  </a:solidFill>
                  <a:latin typeface="Aeroport" panose="02000000000000000000" pitchFamily="2" charset="-52"/>
                </a:rPr>
                <a:t>НЕ СОВМЕСТИМОЙ</a:t>
              </a:r>
              <a:r>
                <a:rPr lang="ru-RU" sz="1600" dirty="0">
                  <a:solidFill>
                    <a:schemeClr val="bg1"/>
                  </a:solidFill>
                  <a:latin typeface="Aeroport" panose="02000000000000000000" pitchFamily="2" charset="-52"/>
                </a:rPr>
                <a:t> С ВЫПОЛНЕНИЕМ ГОСУДАРСТВЕННЫХ ФУНКЦИЙ;</a:t>
              </a:r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0" y="3516978"/>
            <a:ext cx="12192000" cy="889277"/>
            <a:chOff x="0" y="3516978"/>
            <a:chExt cx="12192000" cy="889277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0" y="3516978"/>
              <a:ext cx="12192000" cy="889277"/>
            </a:xfrm>
            <a:prstGeom prst="rect">
              <a:avLst/>
            </a:prstGeom>
            <a:solidFill>
              <a:srgbClr val="002D48"/>
            </a:solidFill>
            <a:ln>
              <a:solidFill>
                <a:srgbClr val="002D4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atin typeface="Aeroport" panose="02000000000000000000" pitchFamily="2" charset="-52"/>
              </a:endParaRP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1794164" y="3697864"/>
              <a:ext cx="764770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600" dirty="0">
                  <a:solidFill>
                    <a:schemeClr val="bg1"/>
                  </a:solidFill>
                  <a:latin typeface="Aeroport" panose="02000000000000000000" pitchFamily="2" charset="-52"/>
                </a:rPr>
                <a:t>НЕДОПУСТИМОСТЬ </a:t>
              </a:r>
              <a:r>
                <a:rPr lang="ru-RU" sz="1600" b="1" dirty="0">
                  <a:solidFill>
                    <a:srgbClr val="FFC000"/>
                  </a:solidFill>
                  <a:latin typeface="Aeroport" panose="02000000000000000000" pitchFamily="2" charset="-52"/>
                </a:rPr>
                <a:t>СОВМЕСТНОЙ СЛУЖБЫ (РАБОТЫ) БЛИЗКИХ РОДСТВЕННИКОВ</a:t>
              </a:r>
              <a:r>
                <a:rPr lang="ru-RU" sz="1600" dirty="0">
                  <a:solidFill>
                    <a:schemeClr val="bg1"/>
                  </a:solidFill>
                  <a:latin typeface="Aeroport" panose="02000000000000000000" pitchFamily="2" charset="-52"/>
                </a:rPr>
                <a:t>, СУПРУГОВ И СВОЙСТВЕННИКОВ;</a:t>
              </a: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0" y="4571690"/>
            <a:ext cx="12192000" cy="889277"/>
            <a:chOff x="0" y="4571690"/>
            <a:chExt cx="12192000" cy="889277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0" y="4571690"/>
              <a:ext cx="12192000" cy="889277"/>
            </a:xfrm>
            <a:prstGeom prst="rect">
              <a:avLst/>
            </a:prstGeom>
            <a:solidFill>
              <a:srgbClr val="002D48"/>
            </a:solidFill>
            <a:ln>
              <a:solidFill>
                <a:srgbClr val="002D4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atin typeface="Aeroport" panose="02000000000000000000" pitchFamily="2" charset="-52"/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199506" y="4571690"/>
              <a:ext cx="11604566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600" dirty="0">
                  <a:solidFill>
                    <a:schemeClr val="bg1"/>
                  </a:solidFill>
                  <a:latin typeface="Aeroport" panose="02000000000000000000" pitchFamily="2" charset="-52"/>
                </a:rPr>
                <a:t>ИСПОЛЬЗОВАНИЕ СЛУЖЕБНОЙ И ИНОЙ ИНФОРМАЦИИ, НЕ ПОДЛЕЖАЩЕЙ ОФИЦИАЛЬНОМУ РАСПРОСТРАНЕНИЮ, </a:t>
              </a:r>
              <a:r>
                <a:rPr lang="ru-RU" sz="1600" b="1" dirty="0">
                  <a:solidFill>
                    <a:srgbClr val="FFC000"/>
                  </a:solidFill>
                  <a:latin typeface="Aeroport" panose="02000000000000000000" pitchFamily="2" charset="-52"/>
                </a:rPr>
                <a:t>В ЦЕЛЯХ ПОЛУЧЕНИЯ ИЛИ ИЗВЛЕЧЕНИЯ ИМУЩЕСТВЕННЫХ И НЕИМУЩЕСТВЕННЫХ БЛАГ</a:t>
              </a:r>
              <a:r>
                <a:rPr lang="ru-RU" sz="1600" dirty="0">
                  <a:solidFill>
                    <a:schemeClr val="bg1"/>
                  </a:solidFill>
                  <a:latin typeface="Aeroport" panose="02000000000000000000" pitchFamily="2" charset="-52"/>
                </a:rPr>
                <a:t> И ПРЕИМУЩЕСТВ;</a:t>
              </a:r>
            </a:p>
          </p:txBody>
        </p:sp>
      </p:grpSp>
      <p:sp>
        <p:nvSpPr>
          <p:cNvPr id="18" name="Объект 3"/>
          <p:cNvSpPr>
            <a:spLocks noGrp="1"/>
          </p:cNvSpPr>
          <p:nvPr>
            <p:ph idx="1"/>
          </p:nvPr>
        </p:nvSpPr>
        <p:spPr>
          <a:xfrm>
            <a:off x="677427" y="5805698"/>
            <a:ext cx="10515600" cy="58862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1600" dirty="0" smtClean="0">
                <a:solidFill>
                  <a:schemeClr val="bg1"/>
                </a:solidFill>
                <a:latin typeface="Aeroport" panose="02000000000000000000" pitchFamily="2" charset="-52"/>
              </a:rPr>
              <a:t>ОТКРЫТИЕ </a:t>
            </a:r>
            <a:r>
              <a:rPr lang="ru-RU" sz="1600" dirty="0" smtClean="0">
                <a:solidFill>
                  <a:schemeClr val="bg1"/>
                </a:solidFill>
                <a:latin typeface="Aeroport" panose="02000000000000000000" pitchFamily="2" charset="-52"/>
              </a:rPr>
              <a:t>И ВЛАДЕНИЕ </a:t>
            </a:r>
            <a:r>
              <a:rPr lang="ru-RU" sz="1600" b="1" dirty="0" smtClean="0">
                <a:solidFill>
                  <a:srgbClr val="FFC000"/>
                </a:solidFill>
                <a:latin typeface="Aeroport" panose="02000000000000000000" pitchFamily="2" charset="-52"/>
              </a:rPr>
              <a:t>СЧЕТАМИ (ВКЛАДАМИ) В ИНОСТРАННЫХ БАНКАХ</a:t>
            </a:r>
            <a:r>
              <a:rPr lang="ru-RU" sz="1600" dirty="0" smtClean="0">
                <a:solidFill>
                  <a:schemeClr val="bg1"/>
                </a:solidFill>
                <a:latin typeface="Aeroport" panose="02000000000000000000" pitchFamily="2" charset="-52"/>
              </a:rPr>
              <a:t>, РАСПОЛОЖЕННЫХ ЗА ПРЕДЕЛАМИ РЕСПУБЛИКИ КАЗАХСТАН </a:t>
            </a:r>
          </a:p>
          <a:p>
            <a:pPr marL="0" indent="0" algn="ctr">
              <a:buNone/>
            </a:pPr>
            <a:endParaRPr lang="ru-RU" sz="1800" dirty="0">
              <a:solidFill>
                <a:schemeClr val="bg1"/>
              </a:solidFill>
              <a:latin typeface="Aeroport" panose="02000000000000000000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889304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4879818" y="1033765"/>
            <a:ext cx="7017221" cy="5036430"/>
          </a:xfrm>
          <a:prstGeom prst="rect">
            <a:avLst/>
          </a:prstGeom>
          <a:solidFill>
            <a:srgbClr val="002D48"/>
          </a:solidFill>
          <a:ln>
            <a:solidFill>
              <a:srgbClr val="002D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Aeroport" panose="02000000000000000000" pitchFamily="2" charset="-52"/>
            </a:endParaRPr>
          </a:p>
        </p:txBody>
      </p:sp>
      <p:sp>
        <p:nvSpPr>
          <p:cNvPr id="4" name="object 4"/>
          <p:cNvSpPr/>
          <p:nvPr/>
        </p:nvSpPr>
        <p:spPr>
          <a:xfrm flipH="1">
            <a:off x="1647731" y="1740720"/>
            <a:ext cx="4508563" cy="327804"/>
          </a:xfrm>
          <a:custGeom>
            <a:avLst/>
            <a:gdLst/>
            <a:ahLst/>
            <a:cxnLst/>
            <a:rect l="l" t="t" r="r" b="b"/>
            <a:pathLst>
              <a:path w="1127759" h="745489">
                <a:moveTo>
                  <a:pt x="0" y="745235"/>
                </a:moveTo>
                <a:lnTo>
                  <a:pt x="1127759" y="745235"/>
                </a:lnTo>
                <a:lnTo>
                  <a:pt x="1127759" y="0"/>
                </a:lnTo>
                <a:lnTo>
                  <a:pt x="0" y="0"/>
                </a:lnTo>
                <a:lnTo>
                  <a:pt x="0" y="745235"/>
                </a:lnTo>
                <a:close/>
              </a:path>
            </a:pathLst>
          </a:custGeom>
          <a:noFill/>
        </p:spPr>
        <p:txBody>
          <a:bodyPr wrap="square" lIns="0" tIns="0" rIns="0" bIns="0" rtlCol="0"/>
          <a:lstStyle/>
          <a:p>
            <a:endParaRPr sz="1199">
              <a:latin typeface="Aeroport" panose="02000000000000000000" pitchFamily="2" charset="-52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714522" y="1881228"/>
            <a:ext cx="5161142" cy="308012"/>
          </a:xfrm>
          <a:prstGeom prst="rect">
            <a:avLst/>
          </a:prstGeom>
          <a:noFill/>
        </p:spPr>
        <p:txBody>
          <a:bodyPr wrap="square" lIns="0" tIns="0" rIns="0" bIns="0" rtlCol="0"/>
          <a:lstStyle/>
          <a:p>
            <a:endParaRPr sz="1199">
              <a:latin typeface="Aeroport" panose="02000000000000000000" pitchFamily="2" charset="-52"/>
            </a:endParaRPr>
          </a:p>
        </p:txBody>
      </p:sp>
      <p:sp>
        <p:nvSpPr>
          <p:cNvPr id="10" name="object 4"/>
          <p:cNvSpPr/>
          <p:nvPr/>
        </p:nvSpPr>
        <p:spPr>
          <a:xfrm>
            <a:off x="3041964" y="2762717"/>
            <a:ext cx="751376" cy="571644"/>
          </a:xfrm>
          <a:custGeom>
            <a:avLst/>
            <a:gdLst/>
            <a:ahLst/>
            <a:cxnLst/>
            <a:rect l="l" t="t" r="r" b="b"/>
            <a:pathLst>
              <a:path w="1127759" h="745489">
                <a:moveTo>
                  <a:pt x="0" y="745235"/>
                </a:moveTo>
                <a:lnTo>
                  <a:pt x="1127759" y="745235"/>
                </a:lnTo>
                <a:lnTo>
                  <a:pt x="1127759" y="0"/>
                </a:lnTo>
                <a:lnTo>
                  <a:pt x="0" y="0"/>
                </a:lnTo>
                <a:lnTo>
                  <a:pt x="0" y="745235"/>
                </a:lnTo>
                <a:close/>
              </a:path>
            </a:pathLst>
          </a:custGeom>
          <a:noFill/>
        </p:spPr>
        <p:txBody>
          <a:bodyPr wrap="square" lIns="0" tIns="0" rIns="0" bIns="0" rtlCol="0"/>
          <a:lstStyle/>
          <a:p>
            <a:endParaRPr sz="1199">
              <a:latin typeface="Aeroport" panose="02000000000000000000" pitchFamily="2" charset="-52"/>
            </a:endParaRPr>
          </a:p>
        </p:txBody>
      </p:sp>
      <p:sp>
        <p:nvSpPr>
          <p:cNvPr id="12" name="object 4"/>
          <p:cNvSpPr/>
          <p:nvPr/>
        </p:nvSpPr>
        <p:spPr>
          <a:xfrm flipH="1">
            <a:off x="3041964" y="3782880"/>
            <a:ext cx="3120871" cy="797298"/>
          </a:xfrm>
          <a:custGeom>
            <a:avLst/>
            <a:gdLst/>
            <a:ahLst/>
            <a:cxnLst/>
            <a:rect l="l" t="t" r="r" b="b"/>
            <a:pathLst>
              <a:path w="1127759" h="745489">
                <a:moveTo>
                  <a:pt x="0" y="745235"/>
                </a:moveTo>
                <a:lnTo>
                  <a:pt x="1127759" y="745235"/>
                </a:lnTo>
                <a:lnTo>
                  <a:pt x="1127759" y="0"/>
                </a:lnTo>
                <a:lnTo>
                  <a:pt x="0" y="0"/>
                </a:lnTo>
                <a:lnTo>
                  <a:pt x="0" y="745235"/>
                </a:lnTo>
                <a:close/>
              </a:path>
            </a:pathLst>
          </a:custGeom>
          <a:noFill/>
        </p:spPr>
        <p:txBody>
          <a:bodyPr wrap="square" lIns="0" tIns="0" rIns="0" bIns="0" rtlCol="0"/>
          <a:lstStyle/>
          <a:p>
            <a:endParaRPr sz="1199">
              <a:latin typeface="Aeroport" panose="02000000000000000000" pitchFamily="2" charset="-52"/>
            </a:endParaRPr>
          </a:p>
        </p:txBody>
      </p:sp>
      <p:sp>
        <p:nvSpPr>
          <p:cNvPr id="13" name="object 4"/>
          <p:cNvSpPr/>
          <p:nvPr/>
        </p:nvSpPr>
        <p:spPr>
          <a:xfrm flipH="1">
            <a:off x="3041964" y="4749781"/>
            <a:ext cx="3120871" cy="797298"/>
          </a:xfrm>
          <a:custGeom>
            <a:avLst/>
            <a:gdLst/>
            <a:ahLst/>
            <a:cxnLst/>
            <a:rect l="l" t="t" r="r" b="b"/>
            <a:pathLst>
              <a:path w="1127759" h="745489">
                <a:moveTo>
                  <a:pt x="0" y="745235"/>
                </a:moveTo>
                <a:lnTo>
                  <a:pt x="1127759" y="745235"/>
                </a:lnTo>
                <a:lnTo>
                  <a:pt x="1127759" y="0"/>
                </a:lnTo>
                <a:lnTo>
                  <a:pt x="0" y="0"/>
                </a:lnTo>
                <a:lnTo>
                  <a:pt x="0" y="745235"/>
                </a:lnTo>
                <a:close/>
              </a:path>
            </a:pathLst>
          </a:custGeom>
          <a:noFill/>
        </p:spPr>
        <p:txBody>
          <a:bodyPr wrap="square" lIns="0" tIns="0" rIns="0" bIns="0" rtlCol="0"/>
          <a:lstStyle/>
          <a:p>
            <a:endParaRPr sz="1199">
              <a:latin typeface="Aeroport" panose="02000000000000000000" pitchFamily="2" charset="-52"/>
            </a:endParaRPr>
          </a:p>
        </p:txBody>
      </p:sp>
      <p:sp>
        <p:nvSpPr>
          <p:cNvPr id="19" name="Заголовок 18"/>
          <p:cNvSpPr>
            <a:spLocks noGrp="1"/>
          </p:cNvSpPr>
          <p:nvPr>
            <p:ph type="title"/>
          </p:nvPr>
        </p:nvSpPr>
        <p:spPr>
          <a:xfrm>
            <a:off x="224299" y="1346884"/>
            <a:ext cx="4501579" cy="1325563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ru-RU" sz="2400" b="1" dirty="0" smtClean="0">
                <a:solidFill>
                  <a:schemeClr val="tx2"/>
                </a:solidFill>
                <a:latin typeface="Aeroport" panose="02000000000000000000" pitchFamily="2" charset="-52"/>
              </a:rPr>
              <a:t>ЛИЦА, ПОДПАДАЮЩИЕ ПОД АНТИКОРРУПЦИОННЫЕ ОГРАНИЧЕНИЯ В КВАЗИГОС СЕКТОРЕ </a:t>
            </a:r>
            <a:endParaRPr lang="ru-RU" sz="2400" b="1" dirty="0">
              <a:solidFill>
                <a:schemeClr val="tx2"/>
              </a:solidFill>
              <a:latin typeface="Aeroport" panose="02000000000000000000" pitchFamily="2" charset="-52"/>
            </a:endParaRPr>
          </a:p>
        </p:txBody>
      </p:sp>
      <p:sp>
        <p:nvSpPr>
          <p:cNvPr id="20" name="Объект 19"/>
          <p:cNvSpPr>
            <a:spLocks noGrp="1"/>
          </p:cNvSpPr>
          <p:nvPr>
            <p:ph sz="half" idx="1"/>
          </p:nvPr>
        </p:nvSpPr>
        <p:spPr>
          <a:xfrm>
            <a:off x="224299" y="2976829"/>
            <a:ext cx="4041618" cy="52641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dirty="0" smtClean="0">
                <a:solidFill>
                  <a:srgbClr val="FFC000"/>
                </a:solidFill>
                <a:latin typeface="Aeroport" panose="02000000000000000000" pitchFamily="2" charset="-52"/>
              </a:rPr>
              <a:t>СУБЪЕКТЫ КОРРУПЦИИ</a:t>
            </a:r>
            <a:endParaRPr lang="ru-RU" sz="2000" b="1" dirty="0">
              <a:solidFill>
                <a:srgbClr val="FFC000"/>
              </a:solidFill>
              <a:latin typeface="Aeroport" panose="02000000000000000000" pitchFamily="2" charset="-52"/>
            </a:endParaRPr>
          </a:p>
        </p:txBody>
      </p:sp>
      <p:sp>
        <p:nvSpPr>
          <p:cNvPr id="24" name="Объект 23"/>
          <p:cNvSpPr>
            <a:spLocks noGrp="1"/>
          </p:cNvSpPr>
          <p:nvPr>
            <p:ph sz="half" idx="2"/>
          </p:nvPr>
        </p:nvSpPr>
        <p:spPr>
          <a:xfrm>
            <a:off x="5269117" y="1429222"/>
            <a:ext cx="6084683" cy="4351338"/>
          </a:xfrm>
        </p:spPr>
        <p:txBody>
          <a:bodyPr>
            <a:normAutofit/>
          </a:bodyPr>
          <a:lstStyle/>
          <a:p>
            <a:pPr>
              <a:spcBef>
                <a:spcPts val="2400"/>
              </a:spcBef>
            </a:pPr>
            <a:r>
              <a:rPr lang="ru-RU" sz="1800" dirty="0" smtClean="0">
                <a:solidFill>
                  <a:srgbClr val="ABDFEB"/>
                </a:solidFill>
                <a:latin typeface="Aeroport" panose="02000000000000000000" pitchFamily="2" charset="-52"/>
              </a:rPr>
              <a:t>ЛИЦА, ВЫПОЛНЯЮЩИЕ УПРАВЛЕНЧЕСКИЕ ФУНКЦИИ (ПЕРВЫЕ РУКОВОДИТЕЛИ И ИХ ЗАМЕСТИТЕЛИ)</a:t>
            </a:r>
          </a:p>
          <a:p>
            <a:pPr>
              <a:spcBef>
                <a:spcPts val="2400"/>
              </a:spcBef>
            </a:pPr>
            <a:r>
              <a:rPr lang="ru-RU" sz="1800" dirty="0" smtClean="0">
                <a:solidFill>
                  <a:srgbClr val="ABDFEB"/>
                </a:solidFill>
                <a:latin typeface="Aeroport" panose="02000000000000000000" pitchFamily="2" charset="-52"/>
              </a:rPr>
              <a:t>ЛИЦА - ПРИНИМАЮЩИЕ РЕШЕНИЕ ПО ОРГАНИЗАЦИИ И ПРОВЕДЕНИЮ ЗАКУПОК</a:t>
            </a:r>
          </a:p>
          <a:p>
            <a:pPr>
              <a:spcBef>
                <a:spcPts val="2400"/>
              </a:spcBef>
            </a:pPr>
            <a:r>
              <a:rPr lang="ru-RU" sz="1800" dirty="0" smtClean="0">
                <a:solidFill>
                  <a:srgbClr val="ABDFEB"/>
                </a:solidFill>
                <a:latin typeface="Aeroport" panose="02000000000000000000" pitchFamily="2" charset="-52"/>
              </a:rPr>
              <a:t>ЛИЦА ПРИНИМАЮЩИЕ РЕШЕНИЕ ЗА ОТБОР И РЕАЛИЗАЦИЮ ПРОЕКТОВ, ФИНАНСИРУЕМЫХ ИЗ СРЕДСТВ ГОСУДАРСТВЕННОГО БЮДЖЕТА И НАЦИОНАЛЬНОГО ФОНДА</a:t>
            </a:r>
          </a:p>
          <a:p>
            <a:pPr>
              <a:spcBef>
                <a:spcPts val="2400"/>
              </a:spcBef>
            </a:pPr>
            <a:r>
              <a:rPr lang="ru-RU" sz="1800" dirty="0" smtClean="0">
                <a:solidFill>
                  <a:srgbClr val="ABDFEB"/>
                </a:solidFill>
                <a:latin typeface="Aeroport" panose="02000000000000000000" pitchFamily="2" charset="-52"/>
              </a:rPr>
              <a:t>ЧЛЕНЫ СЕМЕЙ, КОТОРЫЕ НЕ ВПРАВЕ ПОЛУЧАТЬ МАТЕРИАЛЬНОЕ ВОЗНАГРАЖДЕНИЕ, ПОДАРКИ ИЛИ УСЛУГИ ЗА ДЕЙСТВИЯ ЛИБО БЕЗДЕЙСТВИЯ</a:t>
            </a: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 flipH="1">
            <a:off x="0" y="2887576"/>
            <a:ext cx="5269117" cy="0"/>
          </a:xfrm>
          <a:prstGeom prst="line">
            <a:avLst/>
          </a:prstGeom>
          <a:ln w="19050">
            <a:solidFill>
              <a:srgbClr val="002D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7305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57B81-DD04-BA41-B013-20159D126463}" type="slidenum">
              <a:rPr lang="x-none" smtClean="0"/>
              <a:t>18</a:t>
            </a:fld>
            <a:endParaRPr lang="x-none"/>
          </a:p>
        </p:txBody>
      </p:sp>
      <p:sp>
        <p:nvSpPr>
          <p:cNvPr id="6" name="object 8"/>
          <p:cNvSpPr txBox="1">
            <a:spLocks noGrp="1"/>
          </p:cNvSpPr>
          <p:nvPr>
            <p:ph type="title"/>
          </p:nvPr>
        </p:nvSpPr>
        <p:spPr>
          <a:xfrm>
            <a:off x="1195553" y="380422"/>
            <a:ext cx="9800890" cy="377876"/>
          </a:xfrm>
          <a:prstGeom prst="rect">
            <a:avLst/>
          </a:prstGeom>
        </p:spPr>
        <p:txBody>
          <a:bodyPr vert="horz" wrap="square" lIns="0" tIns="8461" rIns="0" bIns="0" rtlCol="0" anchor="ctr">
            <a:spAutoFit/>
          </a:bodyPr>
          <a:lstStyle/>
          <a:p>
            <a:pPr marL="8462" algn="ctr">
              <a:lnSpc>
                <a:spcPct val="100000"/>
              </a:lnSpc>
              <a:spcBef>
                <a:spcPts val="67"/>
              </a:spcBef>
            </a:pPr>
            <a:r>
              <a:rPr lang="ru-RU" sz="2400" b="1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ОТВЕТСТВЕННОСТЬ ЗА ДАЧУ И ПОЛУЧЕНИЕ ПОДАРКОВ</a:t>
            </a:r>
            <a:endParaRPr lang="ru-RU" sz="2400" b="1" dirty="0">
              <a:solidFill>
                <a:schemeClr val="tx2"/>
              </a:solidFill>
              <a:latin typeface="Aeroport" panose="02000000000000000000" pitchFamily="2" charset="-52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Объект 19"/>
          <p:cNvSpPr>
            <a:spLocks noGrp="1"/>
          </p:cNvSpPr>
          <p:nvPr>
            <p:ph sz="half" idx="1"/>
          </p:nvPr>
        </p:nvSpPr>
        <p:spPr>
          <a:xfrm>
            <a:off x="130629" y="2127727"/>
            <a:ext cx="1775122" cy="749864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800" b="1" dirty="0" smtClean="0">
                <a:solidFill>
                  <a:schemeClr val="tx2"/>
                </a:solidFill>
                <a:latin typeface="Aeroport" panose="02000000000000000000" pitchFamily="2" charset="-52"/>
              </a:rPr>
              <a:t>СУБЪЕКТЫ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800" b="1" dirty="0" smtClean="0">
                <a:solidFill>
                  <a:schemeClr val="tx2"/>
                </a:solidFill>
                <a:latin typeface="Aeroport" panose="02000000000000000000" pitchFamily="2" charset="-52"/>
              </a:rPr>
              <a:t>КОРРУПЦИИ </a:t>
            </a:r>
            <a:endParaRPr lang="ru-RU" sz="1800" b="1" dirty="0">
              <a:solidFill>
                <a:schemeClr val="tx2"/>
              </a:solidFill>
              <a:latin typeface="Aeroport" panose="02000000000000000000" pitchFamily="2" charset="-52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>
            <a:off x="130630" y="2877591"/>
            <a:ext cx="2260878" cy="0"/>
          </a:xfrm>
          <a:prstGeom prst="line">
            <a:avLst/>
          </a:prstGeom>
          <a:ln w="19050">
            <a:solidFill>
              <a:srgbClr val="002D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2355370" y="1215833"/>
            <a:ext cx="9800492" cy="2512088"/>
          </a:xfrm>
          <a:prstGeom prst="rect">
            <a:avLst/>
          </a:prstGeom>
          <a:solidFill>
            <a:srgbClr val="002D48"/>
          </a:solidFill>
          <a:ln>
            <a:solidFill>
              <a:srgbClr val="002D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6" name="Группа 15"/>
          <p:cNvGrpSpPr/>
          <p:nvPr/>
        </p:nvGrpSpPr>
        <p:grpSpPr>
          <a:xfrm>
            <a:off x="2233115" y="1586782"/>
            <a:ext cx="1690505" cy="1728316"/>
            <a:chOff x="2343647" y="1698267"/>
            <a:chExt cx="1690505" cy="1728316"/>
          </a:xfrm>
        </p:grpSpPr>
        <p:sp>
          <p:nvSpPr>
            <p:cNvPr id="13" name="TextBox 12"/>
            <p:cNvSpPr txBox="1"/>
            <p:nvPr/>
          </p:nvSpPr>
          <p:spPr>
            <a:xfrm>
              <a:off x="2343647" y="1806993"/>
              <a:ext cx="1426866" cy="1508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ru-RU" sz="6000" b="1" dirty="0" smtClean="0">
                  <a:solidFill>
                    <a:srgbClr val="FFC000"/>
                  </a:solidFill>
                  <a:latin typeface="Aeroport" panose="02000000000000000000" pitchFamily="2" charset="-52"/>
                </a:rPr>
                <a:t>2</a:t>
              </a:r>
              <a:r>
                <a:rPr lang="ru-RU" sz="3200" b="1" dirty="0" smtClean="0">
                  <a:solidFill>
                    <a:srgbClr val="FFC000"/>
                  </a:solidFill>
                  <a:latin typeface="Aeroport" panose="02000000000000000000" pitchFamily="2" charset="-52"/>
                </a:rPr>
                <a:t> </a:t>
              </a:r>
            </a:p>
            <a:p>
              <a:pPr algn="r"/>
              <a:r>
                <a:rPr lang="ru-RU" sz="3200" b="1" dirty="0" smtClean="0">
                  <a:solidFill>
                    <a:srgbClr val="FFC000"/>
                  </a:solidFill>
                  <a:latin typeface="Aeroport" panose="02000000000000000000" pitchFamily="2" charset="-52"/>
                </a:rPr>
                <a:t>МРП</a:t>
              </a:r>
              <a:endParaRPr lang="ru-RU" sz="3200" b="1" dirty="0">
                <a:solidFill>
                  <a:srgbClr val="FFC000"/>
                </a:solidFill>
                <a:latin typeface="Aeroport" panose="02000000000000000000" pitchFamily="2" charset="-52"/>
              </a:endParaRPr>
            </a:p>
          </p:txBody>
        </p:sp>
        <p:sp>
          <p:nvSpPr>
            <p:cNvPr id="15" name="Двойная стрелка вверх/вниз 14"/>
            <p:cNvSpPr/>
            <p:nvPr/>
          </p:nvSpPr>
          <p:spPr>
            <a:xfrm>
              <a:off x="3682459" y="1698267"/>
              <a:ext cx="351693" cy="1728316"/>
            </a:xfrm>
            <a:prstGeom prst="upDownArrow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3898179" y="1439586"/>
            <a:ext cx="28653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  <a:latin typeface="Aeroport" panose="02000000000000000000" pitchFamily="2" charset="-52"/>
              </a:rPr>
              <a:t>УГОЛОВНАЯ ОТВЕТСТВЕННОСТЬ</a:t>
            </a:r>
            <a:endParaRPr lang="ru-RU" sz="1600" b="1" dirty="0">
              <a:solidFill>
                <a:schemeClr val="bg1"/>
              </a:solidFill>
              <a:latin typeface="Aeroport" panose="02000000000000000000" pitchFamily="2" charset="-5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910900" y="2864365"/>
            <a:ext cx="28653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  <a:latin typeface="Aeroport" panose="02000000000000000000" pitchFamily="2" charset="-52"/>
              </a:rPr>
              <a:t>АДМИНИСТРАТИВНАЯ ОТВЕТСТВЕННОСТЬ</a:t>
            </a:r>
            <a:endParaRPr lang="ru-RU" sz="1600" b="1" dirty="0">
              <a:solidFill>
                <a:schemeClr val="bg1"/>
              </a:solidFill>
              <a:latin typeface="Aeroport" panose="02000000000000000000" pitchFamily="2" charset="-52"/>
            </a:endParaRPr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 flipH="1" flipV="1">
            <a:off x="4210259" y="2103019"/>
            <a:ext cx="7767376" cy="24708"/>
          </a:xfrm>
          <a:prstGeom prst="line">
            <a:avLst/>
          </a:prstGeom>
          <a:ln w="19050">
            <a:solidFill>
              <a:srgbClr val="ABDFE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flipH="1" flipV="1">
            <a:off x="4210259" y="3552539"/>
            <a:ext cx="7767376" cy="24708"/>
          </a:xfrm>
          <a:prstGeom prst="line">
            <a:avLst/>
          </a:prstGeom>
          <a:ln w="19050">
            <a:solidFill>
              <a:srgbClr val="ABDFE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6146238" y="1558860"/>
            <a:ext cx="28653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rgbClr val="FFC000"/>
                </a:solidFill>
                <a:latin typeface="Aeroport" panose="02000000000000000000" pitchFamily="2" charset="-52"/>
              </a:rPr>
              <a:t>СТ. 366, 367</a:t>
            </a:r>
            <a:endParaRPr lang="ru-RU" sz="1600" dirty="0">
              <a:solidFill>
                <a:srgbClr val="FFC000"/>
              </a:solidFill>
              <a:latin typeface="Aeroport" panose="02000000000000000000" pitchFamily="2" charset="-5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160548" y="3034336"/>
            <a:ext cx="28653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rgbClr val="FFC000"/>
                </a:solidFill>
                <a:latin typeface="Aeroport" panose="02000000000000000000" pitchFamily="2" charset="-52"/>
              </a:rPr>
              <a:t>СТ. 677, 678</a:t>
            </a:r>
            <a:endParaRPr lang="ru-RU" sz="1600" dirty="0">
              <a:solidFill>
                <a:srgbClr val="FFC000"/>
              </a:solidFill>
              <a:latin typeface="Aeroport" panose="02000000000000000000" pitchFamily="2" charset="-5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830343" y="1453494"/>
            <a:ext cx="31274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  <a:latin typeface="Aeroport" panose="02000000000000000000" pitchFamily="2" charset="-52"/>
              </a:rPr>
              <a:t>ОТ 20-КРАТНОГО ШТРАФА</a:t>
            </a:r>
          </a:p>
          <a:p>
            <a:r>
              <a:rPr lang="ru-RU" sz="1400" dirty="0" smtClean="0">
                <a:solidFill>
                  <a:schemeClr val="bg1"/>
                </a:solidFill>
                <a:latin typeface="Aeroport" panose="02000000000000000000" pitchFamily="2" charset="-52"/>
              </a:rPr>
              <a:t>ДО 15 ЛЕТ ЛИШЕНИЯ СВОБОДЫ</a:t>
            </a:r>
            <a:endParaRPr lang="ru-RU" sz="1400" dirty="0">
              <a:solidFill>
                <a:schemeClr val="bg1"/>
              </a:solidFill>
              <a:latin typeface="Aeroport" panose="02000000000000000000" pitchFamily="2" charset="-5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840391" y="3054328"/>
            <a:ext cx="31274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  <a:latin typeface="Aeroport" panose="02000000000000000000" pitchFamily="2" charset="-52"/>
              </a:rPr>
              <a:t>ШТРАФ ОТ 600 ДО 1500 МРП</a:t>
            </a:r>
          </a:p>
        </p:txBody>
      </p:sp>
      <p:sp>
        <p:nvSpPr>
          <p:cNvPr id="26" name="Объект 19"/>
          <p:cNvSpPr>
            <a:spLocks noGrp="1"/>
          </p:cNvSpPr>
          <p:nvPr>
            <p:ph sz="half" idx="1"/>
          </p:nvPr>
        </p:nvSpPr>
        <p:spPr>
          <a:xfrm>
            <a:off x="124636" y="5013419"/>
            <a:ext cx="1775122" cy="749864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800" b="1" dirty="0" smtClean="0">
                <a:solidFill>
                  <a:schemeClr val="tx2"/>
                </a:solidFill>
                <a:latin typeface="Aeroport" panose="02000000000000000000" pitchFamily="2" charset="-52"/>
              </a:rPr>
              <a:t>ИНЫЕ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800" b="1" dirty="0" smtClean="0">
                <a:solidFill>
                  <a:schemeClr val="tx2"/>
                </a:solidFill>
                <a:latin typeface="Aeroport" panose="02000000000000000000" pitchFamily="2" charset="-52"/>
              </a:rPr>
              <a:t>ЛИЦА</a:t>
            </a:r>
            <a:endParaRPr lang="ru-RU" sz="1800" b="1" dirty="0">
              <a:solidFill>
                <a:schemeClr val="tx2"/>
              </a:solidFill>
              <a:latin typeface="Aeroport" panose="02000000000000000000" pitchFamily="2" charset="-52"/>
            </a:endParaRPr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 flipH="1">
            <a:off x="124637" y="5763283"/>
            <a:ext cx="2260878" cy="0"/>
          </a:xfrm>
          <a:prstGeom prst="line">
            <a:avLst/>
          </a:prstGeom>
          <a:ln w="19050">
            <a:solidFill>
              <a:srgbClr val="002D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Прямоугольник 27"/>
          <p:cNvSpPr/>
          <p:nvPr/>
        </p:nvSpPr>
        <p:spPr>
          <a:xfrm>
            <a:off x="2385515" y="4072112"/>
            <a:ext cx="9800492" cy="2512088"/>
          </a:xfrm>
          <a:prstGeom prst="rect">
            <a:avLst/>
          </a:prstGeom>
          <a:solidFill>
            <a:srgbClr val="002D48"/>
          </a:solidFill>
          <a:ln>
            <a:solidFill>
              <a:srgbClr val="002D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dirty="0">
              <a:solidFill>
                <a:srgbClr val="FFC000"/>
              </a:solidFill>
              <a:latin typeface="Aeroport" panose="02000000000000000000" pitchFamily="2" charset="-5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601767" y="4244068"/>
            <a:ext cx="524433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bg1"/>
                </a:solidFill>
                <a:latin typeface="Aeroport" panose="02000000000000000000" pitchFamily="2" charset="-52"/>
              </a:rPr>
              <a:t>НЕ ДОПУСКАЕТСЯ ДАРЕНИЕ, ЗА ИСКЛЮЧЕНИЕМ ОБЫЧНЫХ ПОДАРКОВ, СТОИМОСТЬ КОТОРЫХ </a:t>
            </a:r>
            <a:r>
              <a:rPr lang="ru-RU" sz="1600" b="1" dirty="0" smtClean="0">
                <a:solidFill>
                  <a:srgbClr val="FFC000"/>
                </a:solidFill>
                <a:latin typeface="Aeroport" panose="02000000000000000000" pitchFamily="2" charset="-52"/>
              </a:rPr>
              <a:t>НЕ ПРЕВЫШАЕТ 10 МРП</a:t>
            </a:r>
            <a:endParaRPr lang="ru-RU" sz="1600" b="1" dirty="0">
              <a:solidFill>
                <a:srgbClr val="FFC000"/>
              </a:solidFill>
              <a:latin typeface="Aeroport" panose="02000000000000000000" pitchFamily="2" charset="-52"/>
            </a:endParaRPr>
          </a:p>
        </p:txBody>
      </p:sp>
      <p:cxnSp>
        <p:nvCxnSpPr>
          <p:cNvPr id="40" name="Прямая соединительная линия 39"/>
          <p:cNvCxnSpPr/>
          <p:nvPr/>
        </p:nvCxnSpPr>
        <p:spPr>
          <a:xfrm flipH="1" flipV="1">
            <a:off x="2565063" y="5287807"/>
            <a:ext cx="9441394" cy="24708"/>
          </a:xfrm>
          <a:prstGeom prst="line">
            <a:avLst/>
          </a:prstGeom>
          <a:ln w="19050">
            <a:solidFill>
              <a:srgbClr val="ABDFE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2665385" y="5656706"/>
            <a:ext cx="30466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  <a:latin typeface="Aeroport" panose="02000000000000000000" pitchFamily="2" charset="-52"/>
              </a:rPr>
              <a:t>УГОЛОВНАЯ ОТВЕТСТВЕННОСТЬ</a:t>
            </a:r>
            <a:endParaRPr lang="ru-RU" sz="1600" b="1" dirty="0">
              <a:solidFill>
                <a:schemeClr val="bg1"/>
              </a:solidFill>
              <a:latin typeface="Aeroport" panose="02000000000000000000" pitchFamily="2" charset="-52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5613807" y="5598121"/>
            <a:ext cx="286199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solidFill>
                  <a:srgbClr val="FFC000"/>
                </a:solidFill>
                <a:latin typeface="Aeroport" panose="02000000000000000000" pitchFamily="2" charset="-52"/>
              </a:rPr>
              <a:t>СТ. 247. </a:t>
            </a:r>
            <a:r>
              <a:rPr lang="ru-RU" sz="1400" dirty="0">
                <a:solidFill>
                  <a:srgbClr val="FFC000"/>
                </a:solidFill>
                <a:latin typeface="Aeroport" panose="02000000000000000000" pitchFamily="2" charset="-52"/>
              </a:rPr>
              <a:t>ПОЛУЧЕНИЕ НЕЗАКОННОГО ВОЗНАГРАЖДЕНИЯ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2778359" y="4372447"/>
            <a:ext cx="25652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  <a:latin typeface="Aeroport" panose="02000000000000000000" pitchFamily="2" charset="-52"/>
              </a:rPr>
              <a:t>ГРАЖДАНСКИЙ КОДЕКС</a:t>
            </a:r>
            <a:endParaRPr lang="ru-RU" sz="1600" b="1" dirty="0">
              <a:solidFill>
                <a:schemeClr val="bg1"/>
              </a:solidFill>
              <a:latin typeface="Aeroport" panose="02000000000000000000" pitchFamily="2" charset="-5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8718683" y="5646328"/>
            <a:ext cx="31274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  <a:latin typeface="Aeroport" panose="02000000000000000000" pitchFamily="2" charset="-52"/>
              </a:rPr>
              <a:t>ОТ ШТРАФА 120 МРП</a:t>
            </a:r>
          </a:p>
          <a:p>
            <a:r>
              <a:rPr lang="ru-RU" sz="1400" dirty="0" smtClean="0">
                <a:solidFill>
                  <a:schemeClr val="bg1"/>
                </a:solidFill>
                <a:latin typeface="Aeroport" panose="02000000000000000000" pitchFamily="2" charset="-52"/>
              </a:rPr>
              <a:t>ДО 2 ЛЕТ ЛИШЕНИЯ СВОБОДЫ</a:t>
            </a:r>
            <a:endParaRPr lang="ru-RU" sz="1400" dirty="0">
              <a:solidFill>
                <a:schemeClr val="bg1"/>
              </a:solidFill>
              <a:latin typeface="Aeroport" panose="02000000000000000000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930580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Заголовок 17"/>
          <p:cNvSpPr>
            <a:spLocks noGrp="1"/>
          </p:cNvSpPr>
          <p:nvPr>
            <p:ph type="title"/>
          </p:nvPr>
        </p:nvSpPr>
        <p:spPr>
          <a:xfrm>
            <a:off x="585986" y="365125"/>
            <a:ext cx="10515600" cy="549275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  <a:latin typeface="Aeroport" panose="02000000000000000000" pitchFamily="2" charset="-52"/>
              </a:rPr>
              <a:t>КОНФЛИКТ ИНТЕРЕСОВ</a:t>
            </a:r>
            <a:endParaRPr lang="ru-RU" sz="2800" b="1" dirty="0">
              <a:solidFill>
                <a:schemeClr val="tx2"/>
              </a:solidFill>
              <a:latin typeface="Aeroport" panose="02000000000000000000" pitchFamily="2" charset="-52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62901" y="1009845"/>
            <a:ext cx="1014464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chemeClr val="tx2"/>
                </a:solidFill>
                <a:latin typeface="Aeroport" panose="02000000000000000000" pitchFamily="2" charset="-52"/>
              </a:rPr>
              <a:t>ПРОТИВОРЕЧИЕ МЕЖДУ ЛИЧНЫМИ ИНТЕРЕСАМИ ЛИЦ, ЗАНИМАЮЩИХ ОТВЕТСТВЕННУЮ ДОЛЖНОСТЬ, ЛИЦ И ИХ ДОЛЖНОСТНЫМИ ПОЛНОМОЧИЯМИ, ПРИ КОТОРОМ ЛИЧНЫЕ ИНТЕРЕСЫ ЛИЦ </a:t>
            </a:r>
            <a:r>
              <a:rPr lang="ru-RU" b="1" dirty="0">
                <a:solidFill>
                  <a:srgbClr val="FFC000"/>
                </a:solidFill>
                <a:latin typeface="Aeroport" panose="02000000000000000000" pitchFamily="2" charset="-52"/>
              </a:rPr>
              <a:t>МОГУТ ПРИВЕСТИ К НЕИСПОЛНЕНИЮ И (ИЛИ) НЕНАДЛЕЖАЩЕМУ ИСПОЛНЕНИЮ</a:t>
            </a:r>
            <a:r>
              <a:rPr lang="ru-RU" dirty="0">
                <a:solidFill>
                  <a:schemeClr val="tx2"/>
                </a:solidFill>
                <a:latin typeface="Aeroport" panose="02000000000000000000" pitchFamily="2" charset="-52"/>
              </a:rPr>
              <a:t> ИМИ СВОИХ ДОЛЖНОСТНЫХ </a:t>
            </a:r>
            <a:r>
              <a:rPr lang="ru-RU" dirty="0" smtClean="0">
                <a:solidFill>
                  <a:schemeClr val="tx2"/>
                </a:solidFill>
                <a:latin typeface="Aeroport" panose="02000000000000000000" pitchFamily="2" charset="-52"/>
              </a:rPr>
              <a:t>ОБЯЗАННОСТЕЙ</a:t>
            </a:r>
            <a:endParaRPr lang="ru-RU" dirty="0">
              <a:solidFill>
                <a:schemeClr val="tx2"/>
              </a:solidFill>
              <a:latin typeface="Aeroport" panose="02000000000000000000" pitchFamily="2" charset="-52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85986" y="2435629"/>
            <a:ext cx="5158367" cy="4114800"/>
          </a:xfrm>
          <a:prstGeom prst="rect">
            <a:avLst/>
          </a:prstGeom>
          <a:solidFill>
            <a:srgbClr val="002D48"/>
          </a:solidFill>
          <a:ln>
            <a:solidFill>
              <a:srgbClr val="002D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6341165" y="2435629"/>
            <a:ext cx="5158367" cy="4114800"/>
          </a:xfrm>
          <a:prstGeom prst="rect">
            <a:avLst/>
          </a:prstGeom>
          <a:solidFill>
            <a:srgbClr val="002D48"/>
          </a:solidFill>
          <a:ln>
            <a:solidFill>
              <a:srgbClr val="002D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419495" y="2744337"/>
            <a:ext cx="34913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ABDFEB"/>
                </a:solidFill>
              </a:rPr>
              <a:t>ОРГАНИЗАЦИОННЫЙ КОНФЛИКТ ИНТЕРЕСОВ</a:t>
            </a:r>
            <a:endParaRPr lang="ru-RU" b="1" dirty="0">
              <a:solidFill>
                <a:srgbClr val="ABDFEB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98089" y="3699375"/>
            <a:ext cx="4734159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400" dirty="0" smtClean="0">
                <a:solidFill>
                  <a:srgbClr val="ABDFEB"/>
                </a:solidFill>
                <a:latin typeface="Aeroport" panose="02000000000000000000" pitchFamily="2" charset="-52"/>
              </a:rPr>
              <a:t>ОРГАНИЗАЦИЯ ПРЕДОСТАВЛЯЕТ УСЛУГИ ДРУГОЙ ОРГАНИЗАЦИИ И В СИЛУ СЛОЖИВШИХСЯ ВЗАИМООТНОШЕНИЙ, ЕЕ ОБЪЕКТИВНОСТЬ НАРУШАЕТСЯ ПРИ ВЫПОЛНЕНИИ ВОЗЛОЖЕННЫХ НА НЕЕ ОБЯЗАННОСТЕЙ  </a:t>
            </a:r>
            <a:endParaRPr lang="ru-RU" sz="1400" dirty="0">
              <a:solidFill>
                <a:srgbClr val="ABDFEB"/>
              </a:solidFill>
              <a:latin typeface="Aeroport" panose="02000000000000000000" pitchFamily="2" charset="-52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62901" y="5220604"/>
            <a:ext cx="4606873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FFC000"/>
                </a:solidFill>
                <a:latin typeface="Aeroport" panose="02000000000000000000" pitchFamily="2" charset="-52"/>
              </a:rPr>
              <a:t>РГП НА ПХВ </a:t>
            </a:r>
            <a:r>
              <a:rPr lang="ru-RU" sz="1400" dirty="0" smtClean="0">
                <a:solidFill>
                  <a:srgbClr val="FFC000"/>
                </a:solidFill>
                <a:latin typeface="Aeroport" panose="02000000000000000000" pitchFamily="2" charset="-52"/>
              </a:rPr>
              <a:t>«КАЗВОДХОЗ» СОВМЕЩАЕТ ФУНКЦИИ ЗАКАЗЧИКА И ПОДРЯДЧИКА, ОДНОВРЕМЕННО ВЫПОЛНЯЕТ СТРОИТЕЛЬНО-МОНТАЖНЫЕ РАБОТЫ, РАЗРАБОТКУ ПСД И ИХ ПРИЕМКУ.</a:t>
            </a:r>
            <a:endParaRPr lang="ru-RU" sz="1400" dirty="0">
              <a:solidFill>
                <a:srgbClr val="FFC000"/>
              </a:solidFill>
              <a:latin typeface="Aeroport" panose="02000000000000000000" pitchFamily="2" charset="-5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199610" y="2638576"/>
            <a:ext cx="34913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ABDFEB"/>
                </a:solidFill>
              </a:rPr>
              <a:t>ЛИЧНЫЙ КОНФЛИКТ </a:t>
            </a:r>
          </a:p>
          <a:p>
            <a:pPr algn="ctr"/>
            <a:r>
              <a:rPr lang="ru-RU" b="1" dirty="0" smtClean="0">
                <a:solidFill>
                  <a:srgbClr val="ABDFEB"/>
                </a:solidFill>
              </a:rPr>
              <a:t>ИНТЕРЕСОВ</a:t>
            </a:r>
            <a:endParaRPr lang="ru-RU" b="1" dirty="0">
              <a:solidFill>
                <a:srgbClr val="ABDFEB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578202" y="3593614"/>
            <a:ext cx="4734159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400" smtClean="0">
                <a:solidFill>
                  <a:srgbClr val="ABDFEB"/>
                </a:solidFill>
                <a:latin typeface="Aeroport" panose="02000000000000000000" pitchFamily="2" charset="-52"/>
              </a:rPr>
              <a:t>ЧАСТНЫЕ ИНТЕРЕСЫ ЛИЦА, ТАКИЕ КАК ПРОФЕССИОНАЛЬНЫЕ СВЯЗИ, ЛИБО ЛИЧНЫЕ ФИНАНСОВЫЕ АКТИВЫ, ВСТУПАЮТ В ПРОТИВОРЕЧИЕ С ВЫПОЛНЕНИЕМ ИМЕЮЩИХСЯ СЛУЖЕБНЫХ ОБЯЗАННОСТЕЙ</a:t>
            </a:r>
            <a:endParaRPr lang="ru-RU" sz="1400" dirty="0">
              <a:solidFill>
                <a:srgbClr val="ABDFEB"/>
              </a:solidFill>
              <a:latin typeface="Aeroport" panose="02000000000000000000" pitchFamily="2" charset="-52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705488" y="4944194"/>
            <a:ext cx="460687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solidFill>
                  <a:srgbClr val="FFC000"/>
                </a:solidFill>
                <a:latin typeface="Aeroport" panose="02000000000000000000" pitchFamily="2" charset="-52"/>
              </a:rPr>
              <a:t>ПЕРЕЧИСЛЕНИЕ РУКОВОДИТЕЛЕМ ФИЛИАЛА </a:t>
            </a:r>
            <a:r>
              <a:rPr lang="ru-RU" sz="1400" b="1" dirty="0" smtClean="0">
                <a:solidFill>
                  <a:srgbClr val="FFC000"/>
                </a:solidFill>
                <a:latin typeface="Aeroport" panose="02000000000000000000" pitchFamily="2" charset="-52"/>
              </a:rPr>
              <a:t>НАО «ФСМС»</a:t>
            </a:r>
            <a:r>
              <a:rPr lang="ru-RU" sz="1400" dirty="0" smtClean="0">
                <a:solidFill>
                  <a:srgbClr val="FFC000"/>
                </a:solidFill>
                <a:latin typeface="Aeroport" panose="02000000000000000000" pitchFamily="2" charset="-52"/>
              </a:rPr>
              <a:t>, ЯВЛЯЮЩЕГОСЯ ПО ДОЛЖНОСТИ ПРЕДСЕДАТЕЛЕМ РЕГИОНАЛЬНОЙ КОМИССИИ, НЕОБОСНОВАННЫХ АВАНСОВЫХ ПЛАТЕЖЕЙ МЕДОРГАНИЗАЦИИ, УЧРЕДИТЕЛЕМ КОТОРОГО ЯВЛЯЕТСЯ ЕГО СУПРУГА</a:t>
            </a:r>
            <a:endParaRPr lang="ru-RU" sz="1400" dirty="0">
              <a:solidFill>
                <a:srgbClr val="FFC000"/>
              </a:solidFill>
              <a:latin typeface="Aeroport" panose="02000000000000000000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3536142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256115" y="2221178"/>
            <a:ext cx="7808121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i="1" dirty="0" smtClean="0">
                <a:solidFill>
                  <a:srgbClr val="163B4F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«Мы </a:t>
            </a:r>
            <a:r>
              <a:rPr lang="ru-RU" sz="2000" i="1" dirty="0">
                <a:solidFill>
                  <a:srgbClr val="163B4F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будем решительно противостоять невежеству и архаике, радикализму и иждивенчеству, культу потребления и коррупции.» </a:t>
            </a:r>
            <a:r>
              <a:rPr lang="ru-RU" dirty="0" smtClean="0">
                <a:solidFill>
                  <a:srgbClr val="163B4F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dirty="0" smtClean="0">
                <a:solidFill>
                  <a:srgbClr val="163B4F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ru-RU" dirty="0" smtClean="0">
              <a:solidFill>
                <a:srgbClr val="163B4F"/>
              </a:solidFill>
              <a:latin typeface="Aeroport" panose="02000000000000000000" pitchFamily="2" charset="-52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ru-RU" sz="1600" dirty="0" smtClean="0">
                <a:solidFill>
                  <a:srgbClr val="163B4F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ПОСЛАНИЕ ГЛАВЫ ГОСУДАРСТВА ОТ 16 МАРТА 2022 ГОДА </a:t>
            </a:r>
          </a:p>
          <a:p>
            <a:pPr algn="ctr"/>
            <a:r>
              <a:rPr lang="ru-RU" sz="1600" dirty="0">
                <a:solidFill>
                  <a:srgbClr val="163B4F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«НОВЫЙ КАЗАХСТАН: ПУТЬ ОБНОВЛЕНИЯ И МОДЕРНИЗАЦИИ»</a:t>
            </a:r>
          </a:p>
        </p:txBody>
      </p:sp>
    </p:spTree>
    <p:extLst>
      <p:ext uri="{BB962C8B-B14F-4D97-AF65-F5344CB8AC3E}">
        <p14:creationId xmlns:p14="http://schemas.microsoft.com/office/powerpoint/2010/main" val="3990495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71945" y="365126"/>
            <a:ext cx="10515600" cy="740468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  <a:latin typeface="Aeroport" panose="02000000000000000000" pitchFamily="2" charset="-52"/>
              </a:rPr>
              <a:t>ТИПЫ КОНФЛИКТА ИНТЕРЕСОВ</a:t>
            </a:r>
            <a:endParaRPr lang="ru-RU" sz="2800" b="1" dirty="0">
              <a:solidFill>
                <a:schemeClr val="tx2"/>
              </a:solidFill>
              <a:latin typeface="Aeroport" panose="02000000000000000000" pitchFamily="2" charset="-52"/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sz="half" idx="2"/>
          </p:nvPr>
        </p:nvSpPr>
        <p:spPr>
          <a:xfrm>
            <a:off x="4534592" y="1836834"/>
            <a:ext cx="3254433" cy="275403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600" b="1" dirty="0" smtClean="0">
                <a:solidFill>
                  <a:srgbClr val="FFC000"/>
                </a:solidFill>
                <a:latin typeface="Aeroport" panose="02000000000000000000" pitchFamily="2" charset="-52"/>
              </a:rPr>
              <a:t>КОНФЛИКТ ИНТЕРЕСОВ ВОЗНИКАЕТ В СЛУЧАЕ</a:t>
            </a:r>
            <a:r>
              <a:rPr lang="ru-RU" sz="1600" dirty="0" smtClean="0">
                <a:solidFill>
                  <a:srgbClr val="FFC000"/>
                </a:solidFill>
                <a:latin typeface="Aeroport" panose="02000000000000000000" pitchFamily="2" charset="-52"/>
              </a:rPr>
              <a:t>: </a:t>
            </a:r>
          </a:p>
          <a:p>
            <a:r>
              <a:rPr lang="ru-RU" sz="1600" dirty="0" smtClean="0">
                <a:solidFill>
                  <a:schemeClr val="tx2"/>
                </a:solidFill>
                <a:latin typeface="Aeroport" panose="02000000000000000000" pitchFamily="2" charset="-52"/>
              </a:rPr>
              <a:t>ПОЛУЧЕНИЯ ПОДАРКА (УСЛУГИ, СКИДКИ, ОПЛАТЫ ОТДЫХА И РАЗВЛЕЧЕНИЙ), </a:t>
            </a:r>
          </a:p>
          <a:p>
            <a:r>
              <a:rPr lang="ru-RU" sz="1600" dirty="0" smtClean="0">
                <a:solidFill>
                  <a:schemeClr val="tx2"/>
                </a:solidFill>
                <a:latin typeface="Aeroport" panose="02000000000000000000" pitchFamily="2" charset="-52"/>
              </a:rPr>
              <a:t>ТЕНДЕРАХ И ЗАКУПКАХ, </a:t>
            </a:r>
          </a:p>
          <a:p>
            <a:r>
              <a:rPr lang="ru-RU" sz="1600" dirty="0" smtClean="0">
                <a:solidFill>
                  <a:schemeClr val="tx2"/>
                </a:solidFill>
                <a:latin typeface="Aeroport" panose="02000000000000000000" pitchFamily="2" charset="-52"/>
              </a:rPr>
              <a:t>ПОДБОРЕ ПЕРСОНАЛА, </a:t>
            </a:r>
          </a:p>
          <a:p>
            <a:r>
              <a:rPr lang="ru-RU" sz="1600" dirty="0" smtClean="0">
                <a:solidFill>
                  <a:schemeClr val="tx2"/>
                </a:solidFill>
                <a:latin typeface="Aeroport" panose="02000000000000000000" pitchFamily="2" charset="-52"/>
              </a:rPr>
              <a:t>РАБОТЕ С ГОСУДАРСТВЕННЫМИ ДОЛЖНОСТНЫМИ ЛИЦАМИ И КОНТРАГЕНТАМИ </a:t>
            </a:r>
          </a:p>
          <a:p>
            <a:endParaRPr lang="ru-RU" sz="2000" dirty="0">
              <a:solidFill>
                <a:schemeClr val="tx2"/>
              </a:solidFill>
              <a:latin typeface="Aeroport" panose="02000000000000000000" pitchFamily="2" charset="-52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14554" y="1326256"/>
            <a:ext cx="3699164" cy="4440209"/>
          </a:xfrm>
          <a:prstGeom prst="rect">
            <a:avLst/>
          </a:prstGeom>
          <a:noFill/>
          <a:ln w="38100">
            <a:solidFill>
              <a:srgbClr val="002D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dirty="0"/>
          </a:p>
        </p:txBody>
      </p:sp>
      <p:grpSp>
        <p:nvGrpSpPr>
          <p:cNvPr id="8" name="Группа 7"/>
          <p:cNvGrpSpPr/>
          <p:nvPr/>
        </p:nvGrpSpPr>
        <p:grpSpPr>
          <a:xfrm>
            <a:off x="227213" y="1326257"/>
            <a:ext cx="3699164" cy="4440209"/>
            <a:chOff x="523703" y="1454726"/>
            <a:chExt cx="4114800" cy="4440209"/>
          </a:xfrm>
        </p:grpSpPr>
        <p:sp>
          <p:nvSpPr>
            <p:cNvPr id="2" name="Прямоугольник 1"/>
            <p:cNvSpPr/>
            <p:nvPr/>
          </p:nvSpPr>
          <p:spPr>
            <a:xfrm>
              <a:off x="523703" y="1454726"/>
              <a:ext cx="4114800" cy="4440209"/>
            </a:xfrm>
            <a:prstGeom prst="rect">
              <a:avLst/>
            </a:prstGeom>
            <a:noFill/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dirty="0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711675" y="1709174"/>
              <a:ext cx="3396685" cy="41857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dirty="0">
                  <a:solidFill>
                    <a:schemeClr val="tx2"/>
                  </a:solidFill>
                  <a:latin typeface="Aeroport" panose="02000000000000000000" pitchFamily="2" charset="-52"/>
                </a:rPr>
                <a:t>ВО ВНУТРЕННИХ АНАЛИЗАХ, КАК ПРАВИЛО ОТРАЖАЮТСЯ ВЫЯВЛЕННЫЕ ФАКТЫ КОНФЛИКТА ИНТЕРЕСОВ </a:t>
              </a:r>
              <a:endParaRPr lang="ru-RU" sz="1600" dirty="0" smtClean="0">
                <a:solidFill>
                  <a:schemeClr val="tx2"/>
                </a:solidFill>
                <a:latin typeface="Aeroport" panose="02000000000000000000" pitchFamily="2" charset="-52"/>
              </a:endParaRPr>
            </a:p>
            <a:p>
              <a:r>
                <a:rPr lang="ru-RU" sz="1600" b="1" dirty="0" smtClean="0">
                  <a:solidFill>
                    <a:schemeClr val="tx2"/>
                  </a:solidFill>
                  <a:latin typeface="Aeroport" panose="02000000000000000000" pitchFamily="2" charset="-52"/>
                </a:rPr>
                <a:t>В </a:t>
              </a:r>
              <a:r>
                <a:rPr lang="ru-RU" sz="1600" b="1" dirty="0">
                  <a:solidFill>
                    <a:schemeClr val="tx2"/>
                  </a:solidFill>
                  <a:latin typeface="Aeroport" panose="02000000000000000000" pitchFamily="2" charset="-52"/>
                </a:rPr>
                <a:t>ВИДЕ СЛУЖБЫ БЛИЗКИХ РОДСТВЕННИКОВ</a:t>
              </a:r>
              <a:r>
                <a:rPr lang="ru-RU" sz="1600" dirty="0">
                  <a:solidFill>
                    <a:schemeClr val="tx2"/>
                  </a:solidFill>
                  <a:latin typeface="Aeroport" panose="02000000000000000000" pitchFamily="2" charset="-52"/>
                </a:rPr>
                <a:t>.  </a:t>
              </a:r>
            </a:p>
            <a:p>
              <a:endParaRPr lang="ru-RU" dirty="0">
                <a:solidFill>
                  <a:schemeClr val="tx2"/>
                </a:solidFill>
                <a:latin typeface="Aeroport" panose="02000000000000000000" pitchFamily="2" charset="-52"/>
              </a:endParaRPr>
            </a:p>
            <a:p>
              <a:endParaRPr lang="ru-RU" dirty="0">
                <a:solidFill>
                  <a:schemeClr val="tx2"/>
                </a:solidFill>
                <a:latin typeface="Aeroport" panose="02000000000000000000" pitchFamily="2" charset="-52"/>
              </a:endParaRPr>
            </a:p>
            <a:p>
              <a:r>
                <a:rPr lang="ru-RU" sz="1600" dirty="0">
                  <a:solidFill>
                    <a:schemeClr val="tx2"/>
                  </a:solidFill>
                  <a:latin typeface="Aeroport" panose="02000000000000000000" pitchFamily="2" charset="-52"/>
                </a:rPr>
                <a:t>НА ПРАКТИКЕ, КОНФЛИКТ ИНТЕРЕСОВ </a:t>
              </a:r>
              <a:r>
                <a:rPr lang="ru-RU" sz="1600" b="1" dirty="0">
                  <a:solidFill>
                    <a:schemeClr val="tx2"/>
                  </a:solidFill>
                  <a:latin typeface="Aeroport" panose="02000000000000000000" pitchFamily="2" charset="-52"/>
                </a:rPr>
                <a:t>НЕ СВОДИТСЯ ТОЛЬКО К БЛИЗКИМ РОДСТВЕННИКАМ </a:t>
              </a:r>
              <a:r>
                <a:rPr lang="ru-RU" dirty="0">
                  <a:solidFill>
                    <a:schemeClr val="tx2"/>
                  </a:solidFill>
                  <a:latin typeface="Aeroport" panose="02000000000000000000" pitchFamily="2" charset="-52"/>
                </a:rPr>
                <a:t/>
              </a:r>
              <a:br>
                <a:rPr lang="ru-RU" dirty="0">
                  <a:solidFill>
                    <a:schemeClr val="tx2"/>
                  </a:solidFill>
                  <a:latin typeface="Aeroport" panose="02000000000000000000" pitchFamily="2" charset="-52"/>
                </a:rPr>
              </a:br>
              <a:r>
                <a:rPr lang="ru-RU" sz="1200" dirty="0">
                  <a:solidFill>
                    <a:schemeClr val="tx2"/>
                  </a:solidFill>
                  <a:latin typeface="Aeroport" panose="02000000000000000000" pitchFamily="2" charset="-52"/>
                </a:rPr>
                <a:t>(ЕСТЬ ОДНОКУРСНИКИ, ЗЕМЛЯКИ, СОСЛУЖИВЦЫ, БЫВШИЕ КОЛЛЕГИ И Т.Д.). </a:t>
              </a:r>
            </a:p>
            <a:p>
              <a:endParaRPr lang="ru-RU" dirty="0"/>
            </a:p>
          </p:txBody>
        </p:sp>
      </p:grpSp>
      <p:sp>
        <p:nvSpPr>
          <p:cNvPr id="9" name="Прямоугольник 8"/>
          <p:cNvSpPr/>
          <p:nvPr/>
        </p:nvSpPr>
        <p:spPr>
          <a:xfrm>
            <a:off x="8315499" y="1284897"/>
            <a:ext cx="3699164" cy="4440209"/>
          </a:xfrm>
          <a:prstGeom prst="rect">
            <a:avLst/>
          </a:prstGeom>
          <a:noFill/>
          <a:ln w="38100">
            <a:solidFill>
              <a:srgbClr val="002D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dirty="0"/>
          </a:p>
        </p:txBody>
      </p:sp>
      <p:sp>
        <p:nvSpPr>
          <p:cNvPr id="10" name="Объект 6"/>
          <p:cNvSpPr>
            <a:spLocks noGrp="1"/>
          </p:cNvSpPr>
          <p:nvPr>
            <p:ph sz="half" idx="2"/>
          </p:nvPr>
        </p:nvSpPr>
        <p:spPr>
          <a:xfrm>
            <a:off x="8537864" y="1836833"/>
            <a:ext cx="3254433" cy="343343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600" b="1" dirty="0" smtClean="0">
                <a:solidFill>
                  <a:srgbClr val="FFC000"/>
                </a:solidFill>
                <a:latin typeface="Aeroport" panose="02000000000000000000" pitchFamily="2" charset="-52"/>
              </a:rPr>
              <a:t>ПРИМЕР</a:t>
            </a:r>
            <a:r>
              <a:rPr lang="ru-RU" sz="1600" dirty="0" smtClean="0">
                <a:solidFill>
                  <a:srgbClr val="FFC000"/>
                </a:solidFill>
                <a:latin typeface="Aeroport" panose="02000000000000000000" pitchFamily="2" charset="-52"/>
              </a:rPr>
              <a:t>: </a:t>
            </a:r>
          </a:p>
          <a:p>
            <a:pPr marL="0" indent="0">
              <a:buNone/>
            </a:pPr>
            <a:r>
              <a:rPr lang="ru-RU" sz="1600" b="1" dirty="0" smtClean="0">
                <a:solidFill>
                  <a:schemeClr val="tx2"/>
                </a:solidFill>
                <a:latin typeface="Aeroport" panose="02000000000000000000" pitchFamily="2" charset="-52"/>
              </a:rPr>
              <a:t>ФСМС</a:t>
            </a:r>
            <a:r>
              <a:rPr lang="ru-RU" sz="1600" dirty="0" smtClean="0">
                <a:solidFill>
                  <a:schemeClr val="tx2"/>
                </a:solidFill>
                <a:latin typeface="Aeroport" panose="02000000000000000000" pitchFamily="2" charset="-52"/>
              </a:rPr>
              <a:t> - ПРАКТИЧЕСКИ ВСЕ РАБОТНИКИ ОТДЕЛОВ МОНИТОРИНГА КАЧЕСТВА МЕДИЦИНСКИХ УСЛУГ ФИЛИАЛОВ,  РАНЕЕ РАБОТАЛИ В МЕДОРГАНИЗАЦИЯХ, ЧТО СОЗДАЛО РИСКИ ВОЗНИКНОВЕНИЯ КОНФЛИКТА ИНТЕРЕСОВ   </a:t>
            </a:r>
          </a:p>
          <a:p>
            <a:pPr marL="0" indent="0">
              <a:buNone/>
            </a:pPr>
            <a:r>
              <a:rPr lang="ru-RU" sz="1600" dirty="0" smtClean="0">
                <a:solidFill>
                  <a:schemeClr val="tx2"/>
                </a:solidFill>
                <a:latin typeface="Aeroport" panose="02000000000000000000" pitchFamily="2" charset="-52"/>
              </a:rPr>
              <a:t>ВО ВНД ЭТА ПРОБЛЕМА НЕ УРЕГУЛИРОВАНА ДОЛЖНЫМ ОБРАЗОМ. </a:t>
            </a:r>
          </a:p>
          <a:p>
            <a:endParaRPr lang="ru-RU" sz="2000" dirty="0">
              <a:solidFill>
                <a:schemeClr val="tx2"/>
              </a:solidFill>
              <a:latin typeface="Aeroport" panose="02000000000000000000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1322397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38200" y="281998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  <a:latin typeface="Aeroport" panose="02000000000000000000" pitchFamily="2" charset="-52"/>
              </a:rPr>
              <a:t>ФОРМИРОВАНИЕ КОМПЛЕКСНОЙ СИСТЕМЫ ПО ВЫЯВЛЕНИЮ, РАЗРЕШЕНИЮ И ПРЕДОТВРАЩЕНИЮ КОНФЛИКТОВ ИНТЕРЕСОВ </a:t>
            </a:r>
            <a:endParaRPr lang="ru-RU" sz="2800" b="1" dirty="0">
              <a:solidFill>
                <a:schemeClr val="tx2"/>
              </a:solidFill>
              <a:latin typeface="Aeroport" panose="02000000000000000000" pitchFamily="2" charset="-52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838200" y="1966942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rgbClr val="FFC000"/>
                </a:solidFill>
              </a:rPr>
              <a:t>НЕОБХОДИМО УТВЕРДИТЬ</a:t>
            </a:r>
          </a:p>
          <a:p>
            <a:r>
              <a:rPr lang="ru-RU" sz="1800" dirty="0" smtClean="0">
                <a:solidFill>
                  <a:schemeClr val="tx2"/>
                </a:solidFill>
              </a:rPr>
              <a:t>ПОЛОЖЕНИЯ О ФОРМАХ ПРЕДСТАВЛЕНИЯ УВЕДОМЛЕНИЙ О ВОЗНИКШЕМ КОНФЛИКТЕ ИНТЕРЕСОВ ИЛИ ВОЗМОЖНОСТИ ЕГО ВОЗНИКНОВЕНИЯ, А ТАКЖЕ ПОРЯДОК ИХ РЕГИСТРАЦИИ И СРОКИ РАССМОТРЕНИЯ; </a:t>
            </a:r>
          </a:p>
          <a:p>
            <a:r>
              <a:rPr lang="ru-RU" sz="1800" dirty="0" smtClean="0">
                <a:solidFill>
                  <a:schemeClr val="tx2"/>
                </a:solidFill>
              </a:rPr>
              <a:t>ПОРЯДОК ПРОВЕДЕНИЯ КОНТРОЛЬНЫХ ИЛИ ИНЫХ МЕРОПРИЯТИЙ ПО ВЫЯВЛЕНИЮ КОНФЛИКТА ИНТЕРЕСОВ;</a:t>
            </a:r>
          </a:p>
          <a:p>
            <a:r>
              <a:rPr lang="ru-RU" sz="1800" dirty="0" smtClean="0">
                <a:solidFill>
                  <a:schemeClr val="tx2"/>
                </a:solidFill>
              </a:rPr>
              <a:t>ПОРЯДОК ПУБЛИЧНОГО ДЕКЛАРИРОВАНИЯ ЛИЧНЫХ ИНТЕРЕСОВ, ЧТО В КАЧЕСТВЕ ОБЯЗАТЕЛЬНОЙ МЕРЫ ПРИМЕНЯЕТСЯ В ВЕДУЩИХ МЕЖДУНАРОДНЫХ КОРПОРАТИВНЫХ КОМПАНИЯХ;</a:t>
            </a:r>
          </a:p>
          <a:p>
            <a:r>
              <a:rPr lang="ru-RU" sz="1800" dirty="0" smtClean="0">
                <a:solidFill>
                  <a:schemeClr val="tx2"/>
                </a:solidFill>
              </a:rPr>
              <a:t>ПОЛОЖЕНИЯ О ПЕРСОНАЛЬНОЙ ОТВЕТСТВЕННОСТИ ДОЛЖНОСТНЫХ ЛИЦ ЗА РЕАЛИЗАЦИЮ ВНУТРИОРГАНИЗАЦИОННОЙ СИСТЕМЫ ПО ПРОФИЛАКТИКЕ, ВЫЯВЛЕНИЮ И УРЕГУЛИРОВАНИЮ КОНФЛИКТА ИНТЕРЕСОВ.</a:t>
            </a:r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967799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883FAC8F-579B-4E93-8743-9056569FA57D}"/>
              </a:ext>
            </a:extLst>
          </p:cNvPr>
          <p:cNvSpPr/>
          <p:nvPr/>
        </p:nvSpPr>
        <p:spPr>
          <a:xfrm>
            <a:off x="587502" y="1372419"/>
            <a:ext cx="6213128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300" b="1" dirty="0" smtClean="0">
                <a:solidFill>
                  <a:srgbClr val="FFC000"/>
                </a:solidFill>
                <a:latin typeface="Aeroport" panose="02000000000000000000" pitchFamily="2" charset="-52"/>
                <a:cs typeface="Arial" pitchFamily="34" charset="0"/>
              </a:rPr>
              <a:t>СТАТЬЯ 9.</a:t>
            </a:r>
            <a:r>
              <a:rPr lang="ru-RU" sz="1300" b="1" dirty="0" smtClean="0">
                <a:solidFill>
                  <a:srgbClr val="FF0000"/>
                </a:solidFill>
                <a:latin typeface="Aeroport" panose="02000000000000000000" pitchFamily="2" charset="-52"/>
                <a:cs typeface="Arial" pitchFamily="34" charset="0"/>
              </a:rPr>
              <a:t> </a:t>
            </a:r>
            <a:r>
              <a:rPr lang="ru-RU" sz="1300" dirty="0" smtClean="0">
                <a:solidFill>
                  <a:schemeClr val="tx2">
                    <a:lumMod val="75000"/>
                  </a:schemeClr>
                </a:solidFill>
                <a:latin typeface="Aeroport" panose="02000000000000000000" pitchFamily="2" charset="-52"/>
                <a:cs typeface="Arial" pitchFamily="34" charset="0"/>
              </a:rPr>
              <a:t>ДЕЯТЕЛЬНОСТЬ, ОСУЩЕСТВЛЯЕМАЯ СУБЪЕКТАМИ ПРОТИВОДЕЙСТВИЯ КОРРУПЦИИ В ПРЕДЕЛАХ СВОЕЙ КОМПЕТЕНЦИИ ПО СОХРАНЕНИЮ И УКРЕПЛЕНИЮ В ОБЩЕСТВЕ СИСТЕМЫ ЦЕННОСТЕЙ, ОТРАЖАЮЩЕЙ НЕТЕРПИМОСТЬ К КОРРУПЦИИ</a:t>
            </a:r>
            <a:endParaRPr lang="ru-RU" sz="1300" b="1" dirty="0">
              <a:solidFill>
                <a:schemeClr val="tx2">
                  <a:lumMod val="75000"/>
                </a:schemeClr>
              </a:solidFill>
              <a:latin typeface="Aeroport" panose="02000000000000000000" pitchFamily="2" charset="-52"/>
              <a:cs typeface="Arial" pitchFamily="34" charset="0"/>
            </a:endParaRPr>
          </a:p>
        </p:txBody>
      </p:sp>
      <p:grpSp>
        <p:nvGrpSpPr>
          <p:cNvPr id="20" name="Группа 19">
            <a:extLst>
              <a:ext uri="{FF2B5EF4-FFF2-40B4-BE49-F238E27FC236}">
                <a16:creationId xmlns:a16="http://schemas.microsoft.com/office/drawing/2014/main" id="{6E226768-116D-4B19-BF9F-3541DCCFB627}"/>
              </a:ext>
            </a:extLst>
          </p:cNvPr>
          <p:cNvGrpSpPr/>
          <p:nvPr/>
        </p:nvGrpSpPr>
        <p:grpSpPr>
          <a:xfrm>
            <a:off x="5835117" y="1172256"/>
            <a:ext cx="6014333" cy="4912571"/>
            <a:chOff x="9372882" y="1964715"/>
            <a:chExt cx="9027069" cy="7373405"/>
          </a:xfrm>
        </p:grpSpPr>
        <p:graphicFrame>
          <p:nvGraphicFramePr>
            <p:cNvPr id="21" name="Схема 20"/>
            <p:cNvGraphicFramePr/>
            <p:nvPr>
              <p:extLst>
                <p:ext uri="{D42A27DB-BD31-4B8C-83A1-F6EECF244321}">
                  <p14:modId xmlns:p14="http://schemas.microsoft.com/office/powerpoint/2010/main" val="1821978666"/>
                </p:ext>
              </p:extLst>
            </p:nvPr>
          </p:nvGraphicFramePr>
          <p:xfrm>
            <a:off x="9372882" y="1964715"/>
            <a:ext cx="9027069" cy="7373405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28" name="Овал 27">
              <a:extLst>
                <a:ext uri="{FF2B5EF4-FFF2-40B4-BE49-F238E27FC236}">
                  <a16:creationId xmlns:a16="http://schemas.microsoft.com/office/drawing/2014/main" id="{AD375D7B-A561-4155-AAE8-F979013CAB1A}"/>
                </a:ext>
              </a:extLst>
            </p:cNvPr>
            <p:cNvSpPr/>
            <p:nvPr/>
          </p:nvSpPr>
          <p:spPr>
            <a:xfrm>
              <a:off x="12496800" y="2174875"/>
              <a:ext cx="180541" cy="180541"/>
            </a:xfrm>
            <a:prstGeom prst="ellipse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</p:grp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id="{168243D2-6962-4F09-87F3-8B6DAD7F8E05}"/>
              </a:ext>
            </a:extLst>
          </p:cNvPr>
          <p:cNvSpPr/>
          <p:nvPr/>
        </p:nvSpPr>
        <p:spPr>
          <a:xfrm flipH="1">
            <a:off x="495222" y="1320361"/>
            <a:ext cx="50768" cy="1027961"/>
          </a:xfrm>
          <a:prstGeom prst="rect">
            <a:avLst/>
          </a:prstGeom>
          <a:solidFill>
            <a:srgbClr val="002D48"/>
          </a:solidFill>
          <a:ln>
            <a:solidFill>
              <a:srgbClr val="002D48"/>
            </a:solidFill>
          </a:ln>
          <a:effectLst>
            <a:outerShdw blurRad="50800" dist="381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99" dirty="0">
              <a:latin typeface="Aeroport" panose="02000000000000000000" pitchFamily="2" charset="-52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479195" y="289493"/>
            <a:ext cx="11081003" cy="492396"/>
          </a:xfrm>
          <a:prstGeom prst="rect">
            <a:avLst/>
          </a:prstGeom>
        </p:spPr>
        <p:txBody>
          <a:bodyPr wrap="square" lIns="60914" tIns="30457" rIns="60914" bIns="30457">
            <a:spAutoFit/>
          </a:bodyPr>
          <a:lstStyle/>
          <a:p>
            <a:pPr algn="ctr"/>
            <a:r>
              <a:rPr lang="ru-RU" sz="2800" b="1" spc="10" dirty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ФОРМИРОВАНИЕ АНТИКОРРУПЦИОННОЙ КУЛЬТУРЫ</a:t>
            </a:r>
            <a:endParaRPr lang="ru-RU" sz="2800" b="1" dirty="0">
              <a:solidFill>
                <a:schemeClr val="tx2"/>
              </a:solidFill>
              <a:latin typeface="Aeroport" panose="02000000000000000000" pitchFamily="2" charset="-52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1" name="Picture 4" descr="Закон РК о противодействии коррупции — Купить за 660 тг. — Книга">
            <a:extLst>
              <a:ext uri="{FF2B5EF4-FFF2-40B4-BE49-F238E27FC236}">
                <a16:creationId xmlns:a16="http://schemas.microsoft.com/office/drawing/2014/main" id="{1B54715A-B0D2-486E-ADEB-FDE730CAA9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20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4286" y="2742240"/>
            <a:ext cx="2468626" cy="34903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27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Прямоугольник 31"/>
          <p:cNvSpPr/>
          <p:nvPr/>
        </p:nvSpPr>
        <p:spPr>
          <a:xfrm>
            <a:off x="7927883" y="2167347"/>
            <a:ext cx="426411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solidFill>
                  <a:srgbClr val="FFC000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АНТИКОРРУПЦИОННОЕ ОБРАЗОВАНИЕ </a:t>
            </a:r>
            <a:r>
              <a:rPr lang="ru-RU" sz="1200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– НЕПРЕРЫВНЫЙ ПРОЦЕСС ВОСПИТАНИЯ И ОБУЧЕНИЯ, ОСУЩЕСТВЛЯЕМЫЙ В ЦЕЛЯХ НРАВСТВЕННОГО, ИНТЕЛЛЕКТУАЛЬНОГО, КУЛЬТУРНОГО РАЗВИТИЯ И ФОРМИРОВАНИЯ АКТИВНОЙ ГРАЖДАНСКОЙ ПОЗИЦИИ НЕПРИЯТИЯ КОРРУПЦИИ ЛИЧНОСТЬЮ</a:t>
            </a:r>
            <a:endParaRPr lang="ru-RU" sz="1200" dirty="0">
              <a:solidFill>
                <a:schemeClr val="tx2"/>
              </a:solidFill>
              <a:latin typeface="Aeroport" panose="02000000000000000000" pitchFamily="2" charset="-52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6442903" y="4982429"/>
            <a:ext cx="5105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solidFill>
                  <a:srgbClr val="FFC000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ИНФОРМАЦИОННАЯ И ОРГАНИЗАЦИОННАЯ ДЕЯТЕЛЬНОСТЬ </a:t>
            </a:r>
            <a:r>
              <a:rPr lang="ru-RU" sz="1200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РЕАЛИЗУЕТСЯ ПУТЕМ ПРОВЕДЕНИЯ РАЗЪЯСНИТЕЛЬНОЙ РАБОТЫ В СМИ, ОРГАНИЗАЦИИ СОЦИАЛЬНО ЗНАЧИМЫХ МЕРОПРИЯТИЙ И ИНЫХ МЕР</a:t>
            </a:r>
            <a:endParaRPr lang="ru-RU" sz="1200" dirty="0">
              <a:solidFill>
                <a:schemeClr val="tx2"/>
              </a:solidFill>
              <a:latin typeface="Aeroport" panose="02000000000000000000" pitchFamily="2" charset="-52"/>
            </a:endParaRPr>
          </a:p>
        </p:txBody>
      </p:sp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3361CE68-D310-427D-AE0D-45F9C40E44B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244495" y="3841006"/>
            <a:ext cx="764527" cy="764527"/>
          </a:xfrm>
          <a:prstGeom prst="rect">
            <a:avLst/>
          </a:prstGeom>
        </p:spPr>
      </p:pic>
      <p:pic>
        <p:nvPicPr>
          <p:cNvPr id="35" name="Рисунок 34">
            <a:extLst>
              <a:ext uri="{FF2B5EF4-FFF2-40B4-BE49-F238E27FC236}">
                <a16:creationId xmlns:a16="http://schemas.microsoft.com/office/drawing/2014/main" id="{01380AB5-29B3-4EE3-AF35-BEE500C313E9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6842142" y="2110529"/>
            <a:ext cx="631711" cy="631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4258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382246" y="551410"/>
            <a:ext cx="75793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АНТИКОРРУПЦИОННОЕ ОБРАЗОВАНИЕ </a:t>
            </a:r>
            <a:endParaRPr lang="ru-RU" sz="2800" dirty="0">
              <a:latin typeface="Aeroport" panose="02000000000000000000" pitchFamily="2" charset="-52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395261" y="1213819"/>
            <a:ext cx="499046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2000" b="1" dirty="0" smtClean="0">
                <a:solidFill>
                  <a:srgbClr val="FFC000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НЕПРЕРЫВНЫЙ ПРОЦЕСС ОБУЧЕНИЯ</a:t>
            </a:r>
            <a:endParaRPr lang="ru-RU" sz="2000" b="1" dirty="0">
              <a:solidFill>
                <a:srgbClr val="FFC000"/>
              </a:solidFill>
              <a:latin typeface="Aeroport" panose="02000000000000000000" pitchFamily="2" charset="-52"/>
            </a:endParaRPr>
          </a:p>
        </p:txBody>
      </p:sp>
      <p:grpSp>
        <p:nvGrpSpPr>
          <p:cNvPr id="15" name="Group 2057">
            <a:extLst>
              <a:ext uri="{FF2B5EF4-FFF2-40B4-BE49-F238E27FC236}">
                <a16:creationId xmlns:a16="http://schemas.microsoft.com/office/drawing/2014/main" id="{CCC1DE65-2591-47A9-8F92-DFD07680F603}"/>
              </a:ext>
            </a:extLst>
          </p:cNvPr>
          <p:cNvGrpSpPr/>
          <p:nvPr/>
        </p:nvGrpSpPr>
        <p:grpSpPr>
          <a:xfrm>
            <a:off x="359141" y="2429682"/>
            <a:ext cx="11210369" cy="3859456"/>
            <a:chOff x="244914" y="1168033"/>
            <a:chExt cx="11217289" cy="3861838"/>
          </a:xfrm>
        </p:grpSpPr>
        <p:sp>
          <p:nvSpPr>
            <p:cNvPr id="16" name="Подзаголовок 2"/>
            <p:cNvSpPr txBox="1">
              <a:spLocks/>
            </p:cNvSpPr>
            <p:nvPr/>
          </p:nvSpPr>
          <p:spPr>
            <a:xfrm>
              <a:off x="244914" y="2799281"/>
              <a:ext cx="3495468" cy="1669240"/>
            </a:xfrm>
            <a:prstGeom prst="rect">
              <a:avLst/>
            </a:prstGeom>
          </p:spPr>
          <p:txBody>
            <a:bodyPr vert="horz" lIns="91370" tIns="45685" rIns="91370" bIns="45685" numCol="1" spcCol="18000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ru-RU" sz="1800" dirty="0" smtClean="0">
                  <a:solidFill>
                    <a:schemeClr val="tx2"/>
                  </a:solidFill>
                  <a:latin typeface="Aeroport" panose="02000000000000000000" pitchFamily="2" charset="-52"/>
                  <a:cs typeface="Arial" panose="020B0604020202020204" pitchFamily="34" charset="0"/>
                </a:rPr>
                <a:t>ОПРЕДЕЛЕНИЕ РАБОТНИКОВ, ФУНКЦИОНАЛ И ДЕЯТЕЛЬНОСТЬ КОТОРЫХ СОПРЯЖЕНА С КОРРУПЦИЕЙ</a:t>
              </a:r>
              <a:endParaRPr lang="ru-RU" sz="1800" dirty="0">
                <a:solidFill>
                  <a:schemeClr val="tx2"/>
                </a:solidFill>
                <a:latin typeface="Aeroport" panose="02000000000000000000" pitchFamily="2" charset="-52"/>
                <a:cs typeface="Arial" panose="020B0604020202020204" pitchFamily="34" charset="0"/>
              </a:endParaRPr>
            </a:p>
          </p:txBody>
        </p:sp>
        <p:sp>
          <p:nvSpPr>
            <p:cNvPr id="17" name="Подзаголовок 2">
              <a:extLst>
                <a:ext uri="{FF2B5EF4-FFF2-40B4-BE49-F238E27FC236}">
                  <a16:creationId xmlns:a16="http://schemas.microsoft.com/office/drawing/2014/main" id="{EC46C9A7-C066-4256-B601-CB9FE7215AF5}"/>
                </a:ext>
              </a:extLst>
            </p:cNvPr>
            <p:cNvSpPr txBox="1">
              <a:spLocks/>
            </p:cNvSpPr>
            <p:nvPr/>
          </p:nvSpPr>
          <p:spPr>
            <a:xfrm>
              <a:off x="4240018" y="2799281"/>
              <a:ext cx="3572090" cy="1082739"/>
            </a:xfrm>
            <a:prstGeom prst="rect">
              <a:avLst/>
            </a:prstGeom>
          </p:spPr>
          <p:txBody>
            <a:bodyPr vert="horz" lIns="91370" tIns="45685" rIns="91370" bIns="45685" numCol="1" spcCol="18000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ru-RU" sz="1800" dirty="0" smtClean="0">
                  <a:solidFill>
                    <a:schemeClr val="tx2"/>
                  </a:solidFill>
                  <a:latin typeface="Aeroport" panose="02000000000000000000" pitchFamily="2" charset="-52"/>
                  <a:cs typeface="Arial" panose="020B0604020202020204" pitchFamily="34" charset="0"/>
                </a:rPr>
                <a:t>СИСТЕМНЫЕ ВСТРЕЧИ И СЕМИНАРЫ С ПРИВЛЕЧЕНИЕМ ВНЕШНИХ ЭКСПЕРТОВ </a:t>
              </a:r>
              <a:endParaRPr lang="en-US" sz="1800" dirty="0">
                <a:solidFill>
                  <a:schemeClr val="tx2"/>
                </a:solidFill>
                <a:latin typeface="Aeroport" panose="02000000000000000000" pitchFamily="2" charset="-52"/>
                <a:cs typeface="Arial" panose="020B0604020202020204" pitchFamily="34" charset="0"/>
              </a:endParaRPr>
            </a:p>
          </p:txBody>
        </p:sp>
        <p:sp>
          <p:nvSpPr>
            <p:cNvPr id="18" name="Подзаголовок 2">
              <a:extLst>
                <a:ext uri="{FF2B5EF4-FFF2-40B4-BE49-F238E27FC236}">
                  <a16:creationId xmlns:a16="http://schemas.microsoft.com/office/drawing/2014/main" id="{23662B5F-D715-46E4-903B-1A054004C7D2}"/>
                </a:ext>
              </a:extLst>
            </p:cNvPr>
            <p:cNvSpPr txBox="1">
              <a:spLocks/>
            </p:cNvSpPr>
            <p:nvPr/>
          </p:nvSpPr>
          <p:spPr>
            <a:xfrm>
              <a:off x="8479050" y="2850101"/>
              <a:ext cx="2983153" cy="1174684"/>
            </a:xfrm>
            <a:prstGeom prst="rect">
              <a:avLst/>
            </a:prstGeom>
          </p:spPr>
          <p:txBody>
            <a:bodyPr vert="horz" lIns="91370" tIns="45685" rIns="91370" bIns="45685" numCol="1" spcCol="18000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ru-RU" sz="1800" dirty="0" smtClean="0">
                  <a:solidFill>
                    <a:schemeClr val="tx2"/>
                  </a:solidFill>
                  <a:latin typeface="Aeroport" panose="02000000000000000000" pitchFamily="2" charset="-52"/>
                  <a:cs typeface="Arial" panose="020B0604020202020204" pitchFamily="34" charset="0"/>
                </a:rPr>
                <a:t>КОДЕКС КОРПОРАТИВНОЙ </a:t>
              </a:r>
            </a:p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ru-RU" sz="1800" dirty="0" smtClean="0">
                  <a:solidFill>
                    <a:schemeClr val="tx2"/>
                  </a:solidFill>
                  <a:latin typeface="Aeroport" panose="02000000000000000000" pitchFamily="2" charset="-52"/>
                  <a:cs typeface="Arial" panose="020B0604020202020204" pitchFamily="34" charset="0"/>
                </a:rPr>
                <a:t>ЭТИКИ</a:t>
              </a:r>
            </a:p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buNone/>
              </a:pPr>
              <a:endParaRPr lang="ru-RU" sz="1100" kern="0" dirty="0">
                <a:solidFill>
                  <a:schemeClr val="tx2"/>
                </a:solidFill>
                <a:latin typeface="Aeroport" panose="02000000000000000000" pitchFamily="2" charset="-52"/>
                <a:ea typeface="Karla" pitchFamily="2" charset="0"/>
                <a:cs typeface="Arial" panose="020B0604020202020204" pitchFamily="34" charset="0"/>
              </a:endParaRPr>
            </a:p>
          </p:txBody>
        </p:sp>
        <p:cxnSp>
          <p:nvCxnSpPr>
            <p:cNvPr id="19" name="Прямая соединительная линия 24">
              <a:extLst>
                <a:ext uri="{FF2B5EF4-FFF2-40B4-BE49-F238E27FC236}">
                  <a16:creationId xmlns:a16="http://schemas.microsoft.com/office/drawing/2014/main" id="{06363DC0-BD44-435B-9CEF-3B4AE86AD79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953314" y="1845016"/>
              <a:ext cx="36562" cy="3184855"/>
            </a:xfrm>
            <a:prstGeom prst="line">
              <a:avLst/>
            </a:prstGeom>
            <a:ln>
              <a:solidFill>
                <a:srgbClr val="002D4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0" name="Picture 2056">
              <a:extLst>
                <a:ext uri="{FF2B5EF4-FFF2-40B4-BE49-F238E27FC236}">
                  <a16:creationId xmlns:a16="http://schemas.microsoft.com/office/drawing/2014/main" id="{DCE35BF4-7CAC-4BC8-A9E3-8B00C1B5327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27492" y="1168033"/>
              <a:ext cx="1245987" cy="1245987"/>
            </a:xfrm>
            <a:prstGeom prst="rect">
              <a:avLst/>
            </a:prstGeom>
          </p:spPr>
        </p:pic>
      </p:grpSp>
      <p:pic>
        <p:nvPicPr>
          <p:cNvPr id="21" name="Picture 7">
            <a:extLst>
              <a:ext uri="{FF2B5EF4-FFF2-40B4-BE49-F238E27FC236}">
                <a16:creationId xmlns:a16="http://schemas.microsoft.com/office/drawing/2014/main" id="{268A495E-8267-4F91-92F8-AD9743388CD7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832" y="2429682"/>
            <a:ext cx="1177358" cy="1177358"/>
          </a:xfrm>
          <a:prstGeom prst="rect">
            <a:avLst/>
          </a:prstGeom>
        </p:spPr>
      </p:pic>
      <p:pic>
        <p:nvPicPr>
          <p:cNvPr id="22" name="Picture 5">
            <a:extLst>
              <a:ext uri="{FF2B5EF4-FFF2-40B4-BE49-F238E27FC236}">
                <a16:creationId xmlns:a16="http://schemas.microsoft.com/office/drawing/2014/main" id="{C6259A45-E4B9-44EF-9E61-FEC74AFFCF2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6495" y="2429682"/>
            <a:ext cx="1353131" cy="1353131"/>
          </a:xfrm>
          <a:prstGeom prst="rect">
            <a:avLst/>
          </a:prstGeom>
        </p:spPr>
      </p:pic>
      <p:cxnSp>
        <p:nvCxnSpPr>
          <p:cNvPr id="23" name="Прямая соединительная линия 24">
            <a:extLst>
              <a:ext uri="{FF2B5EF4-FFF2-40B4-BE49-F238E27FC236}">
                <a16:creationId xmlns:a16="http://schemas.microsoft.com/office/drawing/2014/main" id="{06363DC0-BD44-435B-9CEF-3B4AE86AD790}"/>
              </a:ext>
            </a:extLst>
          </p:cNvPr>
          <p:cNvCxnSpPr>
            <a:cxnSpLocks/>
          </p:cNvCxnSpPr>
          <p:nvPr/>
        </p:nvCxnSpPr>
        <p:spPr>
          <a:xfrm flipH="1">
            <a:off x="8131663" y="3049509"/>
            <a:ext cx="36539" cy="3182891"/>
          </a:xfrm>
          <a:prstGeom prst="line">
            <a:avLst/>
          </a:prstGeom>
          <a:ln>
            <a:solidFill>
              <a:srgbClr val="002D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60427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87857" y="295714"/>
            <a:ext cx="8906515" cy="993857"/>
          </a:xfrm>
          <a:prstGeom prst="rect">
            <a:avLst/>
          </a:prstGeom>
        </p:spPr>
        <p:txBody>
          <a:bodyPr vert="horz" wrap="square" lIns="0" tIns="8885" rIns="0" bIns="0" rtlCol="0" anchor="ctr">
            <a:spAutoFit/>
          </a:bodyPr>
          <a:lstStyle/>
          <a:p>
            <a:pPr marL="8462">
              <a:lnSpc>
                <a:spcPct val="100000"/>
              </a:lnSpc>
              <a:spcBef>
                <a:spcPts val="70"/>
              </a:spcBef>
            </a:pPr>
            <a:r>
              <a:rPr lang="ru-RU" sz="3200" b="1" spc="-10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ИНФОРМАЦИОННАЯ И ОРГАНИЗАЦИОННАЯ ДЕЯТЕЛЬНОСТЬ –  </a:t>
            </a:r>
            <a:endParaRPr lang="ru-RU" sz="3200" b="1" dirty="0">
              <a:solidFill>
                <a:schemeClr val="tx2"/>
              </a:solidFill>
              <a:latin typeface="Aeroport" panose="02000000000000000000" pitchFamily="2" charset="-52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4" name="object 4"/>
          <p:cNvSpPr txBox="1">
            <a:spLocks/>
          </p:cNvSpPr>
          <p:nvPr/>
        </p:nvSpPr>
        <p:spPr>
          <a:xfrm>
            <a:off x="3159065" y="1379281"/>
            <a:ext cx="8906515" cy="501414"/>
          </a:xfrm>
          <a:prstGeom prst="rect">
            <a:avLst/>
          </a:prstGeom>
        </p:spPr>
        <p:txBody>
          <a:bodyPr vert="horz" wrap="square" lIns="0" tIns="8885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8462" algn="r">
              <a:lnSpc>
                <a:spcPct val="100000"/>
              </a:lnSpc>
              <a:spcBef>
                <a:spcPts val="70"/>
              </a:spcBef>
            </a:pPr>
            <a:r>
              <a:rPr lang="ru-RU" sz="3200" b="1" spc="-10" dirty="0" smtClean="0">
                <a:solidFill>
                  <a:srgbClr val="FFC000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ГЛАСНОСТЬ И ПРОЗРАЧНОСТЬ</a:t>
            </a:r>
            <a:endParaRPr lang="ru-RU" sz="3200" b="1" dirty="0">
              <a:solidFill>
                <a:srgbClr val="FFC000"/>
              </a:solidFill>
              <a:latin typeface="Aeroport" panose="02000000000000000000" pitchFamily="2" charset="-52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19" name="Группа 18"/>
          <p:cNvGrpSpPr/>
          <p:nvPr/>
        </p:nvGrpSpPr>
        <p:grpSpPr>
          <a:xfrm>
            <a:off x="1466249" y="2508486"/>
            <a:ext cx="2723316" cy="1224486"/>
            <a:chOff x="411256" y="2412030"/>
            <a:chExt cx="2723316" cy="1224486"/>
          </a:xfrm>
        </p:grpSpPr>
        <p:sp>
          <p:nvSpPr>
            <p:cNvPr id="15" name="object 7"/>
            <p:cNvSpPr/>
            <p:nvPr/>
          </p:nvSpPr>
          <p:spPr>
            <a:xfrm>
              <a:off x="411256" y="2412030"/>
              <a:ext cx="806957" cy="822197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lang="ru-RU" dirty="0">
                <a:latin typeface="Aeroport" panose="02000000000000000000" pitchFamily="2" charset="-52"/>
              </a:endParaRPr>
            </a:p>
          </p:txBody>
        </p:sp>
        <p:sp>
          <p:nvSpPr>
            <p:cNvPr id="16" name="object 8"/>
            <p:cNvSpPr/>
            <p:nvPr/>
          </p:nvSpPr>
          <p:spPr>
            <a:xfrm>
              <a:off x="1699081" y="2424562"/>
              <a:ext cx="809983" cy="82528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lang="ru-RU" dirty="0">
                <a:latin typeface="Aeroport" panose="02000000000000000000" pitchFamily="2" charset="-52"/>
              </a:endParaRPr>
            </a:p>
          </p:txBody>
        </p:sp>
        <p:sp>
          <p:nvSpPr>
            <p:cNvPr id="17" name="object 9"/>
            <p:cNvSpPr/>
            <p:nvPr/>
          </p:nvSpPr>
          <p:spPr>
            <a:xfrm>
              <a:off x="1018273" y="2778681"/>
              <a:ext cx="829148" cy="844807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lang="ru-RU" dirty="0">
                <a:latin typeface="Aeroport" panose="02000000000000000000" pitchFamily="2" charset="-52"/>
              </a:endParaRPr>
            </a:p>
          </p:txBody>
        </p:sp>
        <p:sp>
          <p:nvSpPr>
            <p:cNvPr id="18" name="object 10"/>
            <p:cNvSpPr/>
            <p:nvPr/>
          </p:nvSpPr>
          <p:spPr>
            <a:xfrm>
              <a:off x="2300884" y="2787084"/>
              <a:ext cx="833688" cy="849432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lang="ru-RU" dirty="0">
                <a:latin typeface="Aeroport" panose="02000000000000000000" pitchFamily="2" charset="-52"/>
              </a:endParaRP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475533" y="4237023"/>
            <a:ext cx="462915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АНТИКОРРУПЦИОННОЕ ПРОСВЕЩЕНИЕ В РЕЖИМЕ </a:t>
            </a:r>
            <a:r>
              <a:rPr lang="en-US" sz="2000" b="1" dirty="0" smtClean="0">
                <a:solidFill>
                  <a:srgbClr val="FFC000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ONLINE</a:t>
            </a:r>
            <a:endParaRPr lang="ru-RU" sz="2000" b="1" dirty="0">
              <a:solidFill>
                <a:srgbClr val="FFC000"/>
              </a:solidFill>
              <a:latin typeface="Aeroport" panose="02000000000000000000" pitchFamily="2" charset="-52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208274" y="2733603"/>
            <a:ext cx="54888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ЗАКОН «ОБ ОБЩЕСТВЕННЫХ СОВЕТАХ»</a:t>
            </a:r>
            <a:endParaRPr lang="ru-RU" sz="2000" b="1" dirty="0">
              <a:solidFill>
                <a:schemeClr val="tx2"/>
              </a:solidFill>
              <a:latin typeface="Aeroport" panose="02000000000000000000" pitchFamily="2" charset="-52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367046" y="3533719"/>
            <a:ext cx="51720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КОНСУЛЬТАТИВНО-СОВЕЩАТЕЛЬНЫЕ ОРГАНЫ ОБРАЗУЮТСЯ В СУБЪЕКТАХ КВАЗИГОСУДАРСТВЕННОГО СЕКТОРА</a:t>
            </a:r>
            <a:endParaRPr lang="ru-RU" sz="1600" dirty="0">
              <a:solidFill>
                <a:schemeClr val="tx2"/>
              </a:solidFill>
              <a:latin typeface="Aeroport" panose="02000000000000000000" pitchFamily="2" charset="-52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542878" y="4670433"/>
            <a:ext cx="48196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РАЗВИТИЕ ВЗАИМОДЕЙСТВИЯ СУБЪЕКТОВ КВАЗИГОСУДАРСТВЕННОГО СЕКТОРА С ГРАЖДАНСКИМ ОБЩЕСТВОМ</a:t>
            </a:r>
            <a:endParaRPr lang="ru-RU" sz="1600" dirty="0">
              <a:solidFill>
                <a:schemeClr val="tx2"/>
              </a:solidFill>
              <a:latin typeface="Aeroport" panose="02000000000000000000" pitchFamily="2" charset="-52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25" name="Прямая соединительная линия 24"/>
          <p:cNvCxnSpPr/>
          <p:nvPr/>
        </p:nvCxnSpPr>
        <p:spPr>
          <a:xfrm flipV="1">
            <a:off x="5917370" y="2174935"/>
            <a:ext cx="0" cy="4257676"/>
          </a:xfrm>
          <a:prstGeom prst="line">
            <a:avLst/>
          </a:prstGeom>
          <a:ln w="38100">
            <a:solidFill>
              <a:srgbClr val="002D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0176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6802" y="807"/>
            <a:ext cx="12191999" cy="728292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8" name="Google Shape;232;p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-73957"/>
            <a:ext cx="993958" cy="858715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Google Shape;258;p2"/>
          <p:cNvSpPr txBox="1"/>
          <p:nvPr/>
        </p:nvSpPr>
        <p:spPr>
          <a:xfrm>
            <a:off x="999956" y="165555"/>
            <a:ext cx="10702876" cy="461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C000"/>
                </a:solidFill>
                <a:latin typeface="Aeroport" panose="02000000000000000000" pitchFamily="2" charset="-52"/>
                <a:cs typeface="Arial" panose="020B0604020202020204" pitchFamily="34" charset="0"/>
              </a:rPr>
              <a:t>АНТИКОРРУПЦИОНЫЙ КОМПЛАЕНС</a:t>
            </a:r>
            <a:endParaRPr lang="ru-RU" sz="2400" b="1" dirty="0">
              <a:solidFill>
                <a:srgbClr val="FFC000"/>
              </a:solidFill>
              <a:latin typeface="Aeroport" panose="02000000000000000000" pitchFamily="2" charset="-52"/>
              <a:cs typeface="Arial" panose="020B0604020202020204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0" y="5141363"/>
            <a:ext cx="12191999" cy="1716637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80264" y="5399516"/>
            <a:ext cx="31253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  <a:latin typeface="Aeroport" panose="02000000000000000000" pitchFamily="2" charset="-52"/>
              </a:rPr>
              <a:t>ПО СТРАНЕ ДЕЙСТВУЕТ ПОРЯДКА </a:t>
            </a:r>
            <a:r>
              <a:rPr lang="ru-RU" sz="2400" b="1" dirty="0" smtClean="0">
                <a:solidFill>
                  <a:schemeClr val="accent4"/>
                </a:solidFill>
                <a:latin typeface="Aeroport" panose="02000000000000000000" pitchFamily="2" charset="-52"/>
              </a:rPr>
              <a:t>6000</a:t>
            </a:r>
            <a:r>
              <a:rPr lang="ru-RU" sz="2000" b="1" dirty="0" smtClean="0">
                <a:solidFill>
                  <a:schemeClr val="accent4"/>
                </a:solidFill>
                <a:latin typeface="Aeroport" panose="02000000000000000000" pitchFamily="2" charset="-52"/>
              </a:rPr>
              <a:t> </a:t>
            </a:r>
            <a:r>
              <a:rPr lang="ru-RU" sz="1600" b="1" dirty="0" smtClean="0">
                <a:solidFill>
                  <a:schemeClr val="bg1"/>
                </a:solidFill>
                <a:latin typeface="Aeroport" panose="02000000000000000000" pitchFamily="2" charset="-52"/>
              </a:rPr>
              <a:t>АНТИКОРРУПЦИОННЫХ </a:t>
            </a:r>
          </a:p>
          <a:p>
            <a:pPr algn="ctr"/>
            <a:r>
              <a:rPr lang="ru-RU" sz="1600" b="1" dirty="0" smtClean="0">
                <a:solidFill>
                  <a:schemeClr val="bg1"/>
                </a:solidFill>
                <a:latin typeface="Aeroport" panose="02000000000000000000" pitchFamily="2" charset="-52"/>
              </a:rPr>
              <a:t>КОМПЛАЕНС-СЛУЖБ</a:t>
            </a:r>
            <a:endParaRPr lang="ru-RU" sz="1600" b="1" dirty="0">
              <a:solidFill>
                <a:schemeClr val="bg1"/>
              </a:solidFill>
              <a:latin typeface="Aeroport" panose="02000000000000000000" pitchFamily="2" charset="-52"/>
            </a:endParaRPr>
          </a:p>
        </p:txBody>
      </p:sp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2652" y="5503239"/>
            <a:ext cx="739750" cy="739750"/>
          </a:xfrm>
          <a:prstGeom prst="rect">
            <a:avLst/>
          </a:prstGeom>
        </p:spPr>
      </p:pic>
      <p:grpSp>
        <p:nvGrpSpPr>
          <p:cNvPr id="13" name="Группа 12"/>
          <p:cNvGrpSpPr/>
          <p:nvPr/>
        </p:nvGrpSpPr>
        <p:grpSpPr>
          <a:xfrm>
            <a:off x="3555583" y="5503239"/>
            <a:ext cx="2306252" cy="892552"/>
            <a:chOff x="3788565" y="5474560"/>
            <a:chExt cx="2306252" cy="892552"/>
          </a:xfrm>
        </p:grpSpPr>
        <p:pic>
          <p:nvPicPr>
            <p:cNvPr id="25" name="Рисунок 2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88565" y="5474560"/>
              <a:ext cx="841051" cy="841051"/>
            </a:xfrm>
            <a:prstGeom prst="rect">
              <a:avLst/>
            </a:prstGeom>
          </p:spPr>
        </p:pic>
        <p:sp>
          <p:nvSpPr>
            <p:cNvPr id="27" name="TextBox 26"/>
            <p:cNvSpPr txBox="1"/>
            <p:nvPr/>
          </p:nvSpPr>
          <p:spPr>
            <a:xfrm>
              <a:off x="4202631" y="5474560"/>
              <a:ext cx="1892186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600" b="1" dirty="0" smtClean="0">
                  <a:solidFill>
                    <a:schemeClr val="bg1"/>
                  </a:solidFill>
                  <a:latin typeface="Aeroport" panose="02000000000000000000" pitchFamily="2" charset="-52"/>
                </a:rPr>
                <a:t>НА УРОВНЕ </a:t>
              </a:r>
            </a:p>
            <a:p>
              <a:pPr algn="ctr"/>
              <a:r>
                <a:rPr lang="ru-RU" sz="1600" b="1" dirty="0" smtClean="0">
                  <a:solidFill>
                    <a:schemeClr val="bg1"/>
                  </a:solidFill>
                  <a:latin typeface="Aeroport" panose="02000000000000000000" pitchFamily="2" charset="-52"/>
                </a:rPr>
                <a:t>ЦГО </a:t>
              </a:r>
            </a:p>
            <a:p>
              <a:pPr algn="ctr"/>
              <a:r>
                <a:rPr lang="ru-RU" sz="2000" b="1" dirty="0" smtClean="0">
                  <a:solidFill>
                    <a:schemeClr val="accent4"/>
                  </a:solidFill>
                  <a:latin typeface="Aeroport" panose="02000000000000000000" pitchFamily="2" charset="-52"/>
                </a:rPr>
                <a:t>339</a:t>
              </a:r>
              <a:endParaRPr lang="ru-RU" sz="1600" b="1" dirty="0">
                <a:solidFill>
                  <a:schemeClr val="accent4"/>
                </a:solidFill>
                <a:latin typeface="Aeroport" panose="02000000000000000000" pitchFamily="2" charset="-52"/>
              </a:endParaRPr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6134893" y="5477488"/>
            <a:ext cx="2233381" cy="892552"/>
            <a:chOff x="6572775" y="5477488"/>
            <a:chExt cx="2233381" cy="892552"/>
          </a:xfrm>
        </p:grpSpPr>
        <p:pic>
          <p:nvPicPr>
            <p:cNvPr id="24" name="Рисунок 2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72775" y="5531919"/>
              <a:ext cx="682391" cy="682391"/>
            </a:xfrm>
            <a:prstGeom prst="rect">
              <a:avLst/>
            </a:prstGeom>
          </p:spPr>
        </p:pic>
        <p:sp>
          <p:nvSpPr>
            <p:cNvPr id="28" name="TextBox 27"/>
            <p:cNvSpPr txBox="1"/>
            <p:nvPr/>
          </p:nvSpPr>
          <p:spPr>
            <a:xfrm>
              <a:off x="6913970" y="5477488"/>
              <a:ext cx="1892186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600" b="1" dirty="0" smtClean="0">
                  <a:solidFill>
                    <a:schemeClr val="bg1"/>
                  </a:solidFill>
                  <a:latin typeface="Aeroport" panose="02000000000000000000" pitchFamily="2" charset="-52"/>
                </a:rPr>
                <a:t>НА УРОВНЕ </a:t>
              </a:r>
            </a:p>
            <a:p>
              <a:pPr algn="ctr"/>
              <a:r>
                <a:rPr lang="ru-RU" sz="1600" b="1" dirty="0" smtClean="0">
                  <a:solidFill>
                    <a:schemeClr val="bg1"/>
                  </a:solidFill>
                  <a:latin typeface="Aeroport" panose="02000000000000000000" pitchFamily="2" charset="-52"/>
                </a:rPr>
                <a:t>МИО </a:t>
              </a:r>
            </a:p>
            <a:p>
              <a:pPr algn="ctr"/>
              <a:r>
                <a:rPr lang="ru-RU" sz="2000" b="1" dirty="0" smtClean="0">
                  <a:solidFill>
                    <a:schemeClr val="accent4"/>
                  </a:solidFill>
                  <a:latin typeface="Aeroport" panose="02000000000000000000" pitchFamily="2" charset="-52"/>
                </a:rPr>
                <a:t>5486</a:t>
              </a:r>
              <a:endParaRPr lang="ru-RU" sz="1600" b="1" dirty="0">
                <a:solidFill>
                  <a:schemeClr val="accent4"/>
                </a:solidFill>
                <a:latin typeface="Aeroport" panose="02000000000000000000" pitchFamily="2" charset="-52"/>
              </a:endParaRPr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9397695" y="5477488"/>
            <a:ext cx="1892186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  <a:latin typeface="Aeroport" panose="02000000000000000000" pitchFamily="2" charset="-52"/>
              </a:rPr>
              <a:t>НА УРОВНЕ </a:t>
            </a:r>
          </a:p>
          <a:p>
            <a:pPr algn="ctr"/>
            <a:r>
              <a:rPr lang="ru-RU" sz="1600" b="1" dirty="0" smtClean="0">
                <a:solidFill>
                  <a:schemeClr val="bg1"/>
                </a:solidFill>
                <a:latin typeface="Aeroport" panose="02000000000000000000" pitchFamily="2" charset="-52"/>
              </a:rPr>
              <a:t>НАЦКОМПАНИЙ </a:t>
            </a:r>
          </a:p>
          <a:p>
            <a:pPr algn="ctr"/>
            <a:r>
              <a:rPr lang="ru-RU" sz="2000" b="1" dirty="0" smtClean="0">
                <a:solidFill>
                  <a:schemeClr val="accent4"/>
                </a:solidFill>
                <a:latin typeface="Aeroport" panose="02000000000000000000" pitchFamily="2" charset="-52"/>
              </a:rPr>
              <a:t>196</a:t>
            </a:r>
            <a:endParaRPr lang="ru-RU" sz="1600" b="1" dirty="0">
              <a:solidFill>
                <a:schemeClr val="accent4"/>
              </a:solidFill>
              <a:latin typeface="Aeroport" panose="02000000000000000000" pitchFamily="2" charset="-5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247551" y="2176097"/>
            <a:ext cx="6117135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«Обратите отдельное внимание на противодействие корпоративной коррупции…» </a:t>
            </a:r>
          </a:p>
          <a:p>
            <a:endParaRPr lang="ru-RU" sz="2000" i="1" dirty="0">
              <a:solidFill>
                <a:schemeClr val="tx2"/>
              </a:solidFill>
              <a:latin typeface="Aeroport" panose="02000000000000000000" pitchFamily="2" charset="-52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ru-RU" sz="1800" dirty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– из выступления Президента Республики Казахстан </a:t>
            </a:r>
            <a:endParaRPr lang="ru-RU" sz="1800" dirty="0" smtClean="0">
              <a:solidFill>
                <a:schemeClr val="tx2"/>
              </a:solidFill>
              <a:latin typeface="Aeroport" panose="02000000000000000000" pitchFamily="2" charset="-52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ru-RU" sz="1800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К</a:t>
            </a:r>
            <a:r>
              <a:rPr lang="ru-RU" sz="1800" dirty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  <a:r>
              <a:rPr lang="ru-RU" sz="1800" dirty="0" err="1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Токаева</a:t>
            </a:r>
            <a:r>
              <a:rPr lang="ru-RU" sz="1800" dirty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800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на встрече с представителями отечественного бизнеса от 21 января </a:t>
            </a:r>
            <a:r>
              <a:rPr lang="ru-RU" sz="1800" dirty="0" err="1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т.г</a:t>
            </a:r>
            <a:r>
              <a:rPr lang="ru-RU" sz="1800" dirty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729" y="765135"/>
            <a:ext cx="3869870" cy="3869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505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DE03438D-AEC6-4FE2-BDD4-0F223D5F6C13}"/>
              </a:ext>
            </a:extLst>
          </p:cNvPr>
          <p:cNvSpPr/>
          <p:nvPr/>
        </p:nvSpPr>
        <p:spPr>
          <a:xfrm>
            <a:off x="3976385" y="1102139"/>
            <a:ext cx="7462993" cy="19759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ru-RU" b="1" dirty="0">
                <a:solidFill>
                  <a:srgbClr val="FFC000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СТАТЬЯ 16: </a:t>
            </a:r>
          </a:p>
          <a:p>
            <a:pPr algn="just">
              <a:lnSpc>
                <a:spcPct val="120000"/>
              </a:lnSpc>
            </a:pPr>
            <a:r>
              <a:rPr lang="ru-RU" sz="1400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«В СУБЪЕКТАХ КВАЗИГОСУДАРСТВЕННОГО СЕКТОРА </a:t>
            </a:r>
            <a:r>
              <a:rPr lang="ru-RU" sz="1400" b="1" u="sng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ОПРЕДЕЛЯЮТСЯ СТРУКТУРНЫЕ ПОДРАЗДЕЛЕНИЯ</a:t>
            </a:r>
            <a:r>
              <a:rPr lang="ru-RU" sz="1400" u="sng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ru-RU" sz="1400" b="1" u="sng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ИСПОЛНЯЮЩИЕ ФУНКЦИИ АНТИКОРРУПЦИОННЫХ КОМПЛАЕНС-СЛУЖБ</a:t>
            </a:r>
            <a:r>
              <a:rPr lang="ru-RU" sz="1400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, ОСНОВНОЙ ЗАДАЧЕЙ КОТОРЫХ ЯВЛЯЕТСЯ </a:t>
            </a:r>
            <a:r>
              <a:rPr lang="ru-RU" sz="1400" b="1" u="sng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ОБЕСПЕЧЕНИЕ СОБЛЮДЕНИЯ СООТВЕТСТВУЮЩЕЙ ОРГАНИЗАЦИЕЙ И ЕЕ РАБОТНИКАМИ ЗАКОНОДАТЕЛЬСТВА РЕСПУБЛИКИ КАЗАХСТАН О ПРОТИВОДЕЙСТВИИ КОРРУПЦИИ</a:t>
            </a:r>
            <a:r>
              <a:rPr lang="ru-RU" sz="1400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».</a:t>
            </a:r>
            <a:endParaRPr lang="ru-RU" sz="1600" dirty="0">
              <a:solidFill>
                <a:schemeClr val="tx2"/>
              </a:solidFill>
              <a:latin typeface="Aeroport" panose="02000000000000000000" pitchFamily="2" charset="-52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6" name="Picture 4" descr="Закон РК о противодействии коррупции — Купить за 660 тг. — Книга">
            <a:extLst>
              <a:ext uri="{FF2B5EF4-FFF2-40B4-BE49-F238E27FC236}">
                <a16:creationId xmlns:a16="http://schemas.microsoft.com/office/drawing/2014/main" id="{1B54715A-B0D2-486E-ADEB-FDE730CAA9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219" y="1886637"/>
            <a:ext cx="2468626" cy="34903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27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DE03438D-AEC6-4FE2-BDD4-0F223D5F6C13}"/>
              </a:ext>
            </a:extLst>
          </p:cNvPr>
          <p:cNvSpPr/>
          <p:nvPr/>
        </p:nvSpPr>
        <p:spPr>
          <a:xfrm>
            <a:off x="3976384" y="3386757"/>
            <a:ext cx="7462993" cy="301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ru-RU" b="1" dirty="0" smtClean="0">
                <a:solidFill>
                  <a:srgbClr val="FFC000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С 1 ЯНВАРЯ 2022 ГОДА</a:t>
            </a:r>
          </a:p>
          <a:p>
            <a:pPr algn="just">
              <a:lnSpc>
                <a:spcPct val="120000"/>
              </a:lnSpc>
            </a:pPr>
            <a:r>
              <a:rPr lang="ru-RU" sz="1400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«АНТИКОРРУПЦИОННАЯ КОМПЛАЕНС-СЛУЖБА ОСУЩЕСТВЛЯЕТ СВОИ ПОЛНОМОЧИЯ НЕЗАВИСИМО ОТ ИСПОЛНИТЕЛЬНОГО ОРГАНА, ДОЛЖНОСТНЫХ ЛИЦ СУБЪЕКТА КВАЗИГОСУДАРСТВЕННОГО СЕКТОРА, </a:t>
            </a:r>
            <a:r>
              <a:rPr lang="ru-RU" sz="1400" b="1" u="sng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ПОДОТЧЕТНА СОВЕТУ ДИРЕКТОРОВ, НАБЛЮДАТЕЛЬНОМУ СОВЕТУ</a:t>
            </a:r>
            <a:r>
              <a:rPr lang="ru-RU" sz="1400" u="sng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 (ПРИ ЕГО НАЛИЧИИ) </a:t>
            </a:r>
            <a:r>
              <a:rPr lang="ru-RU" sz="1400" b="1" u="sng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ИЛИ ИНОМУ НЕЗАВИСИМОМУ ОРГАНУ</a:t>
            </a:r>
            <a:r>
              <a:rPr lang="ru-RU" sz="1400" u="sng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400" b="1" u="sng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УПРАВЛЕНИЯ</a:t>
            </a:r>
            <a:r>
              <a:rPr lang="ru-RU" sz="1400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 И ЯВЛЯЕТСЯ НЕЗАВИСИМОЙ ПРИ ОБЕСПЕЧЕНИИ СОБЛЮДЕНИЯ ТРЕБОВАНИЙ ЗАКОНОДАТЕЛЬСТВА РЕСПУБЛИКИ КАЗАХСТАН О ПРОТИВОДЕЙСТВИИ КОРРУПЦИИ. </a:t>
            </a:r>
            <a:r>
              <a:rPr lang="ru-RU" sz="1400" b="1" u="sng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КОМПЕТЕНЦИЯ, ОРГАНИЗАЦИЯ И ПОРЯДОК ДЕЯТЕЛЬНОСТИ АНТИКОРРУПЦИОННОЙ КОМПЛАЕНС-СЛУЖБЫ ОПРЕДЕЛЯЮТСЯ ВНУТРЕННИМ АКТОМ СУБЪЕКТА КВАЗИГОСУДАРСТВЕННОГО СЕКТОРА</a:t>
            </a:r>
            <a:r>
              <a:rPr lang="ru-RU" sz="1400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».</a:t>
            </a:r>
            <a:endParaRPr lang="ru-RU" sz="1600" dirty="0">
              <a:solidFill>
                <a:schemeClr val="tx2"/>
              </a:solidFill>
              <a:latin typeface="Aeroport" panose="02000000000000000000" pitchFamily="2" charset="-52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382246" y="468283"/>
            <a:ext cx="71192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АНТИКОРРУПЦИОННЫЙ КОМПЛАЕНС </a:t>
            </a:r>
            <a:endParaRPr lang="ru-RU" sz="2800" dirty="0">
              <a:latin typeface="Aeroport" panose="02000000000000000000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3009737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55CF9FEC-0184-4662-88E3-34A7F9271745}"/>
              </a:ext>
            </a:extLst>
          </p:cNvPr>
          <p:cNvCxnSpPr>
            <a:cxnSpLocks/>
          </p:cNvCxnSpPr>
          <p:nvPr/>
        </p:nvCxnSpPr>
        <p:spPr>
          <a:xfrm>
            <a:off x="2390155" y="2793822"/>
            <a:ext cx="7675652" cy="0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Овал 20">
            <a:extLst>
              <a:ext uri="{FF2B5EF4-FFF2-40B4-BE49-F238E27FC236}">
                <a16:creationId xmlns:a16="http://schemas.microsoft.com/office/drawing/2014/main" id="{3214CAA5-0BD6-42FF-90D2-E7075F3EC0AE}"/>
              </a:ext>
            </a:extLst>
          </p:cNvPr>
          <p:cNvSpPr/>
          <p:nvPr/>
        </p:nvSpPr>
        <p:spPr>
          <a:xfrm>
            <a:off x="1374515" y="2282868"/>
            <a:ext cx="1055333" cy="1017582"/>
          </a:xfrm>
          <a:prstGeom prst="ellipse">
            <a:avLst/>
          </a:prstGeom>
          <a:solidFill>
            <a:srgbClr val="EDEDED"/>
          </a:solidFill>
          <a:ln w="190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99">
              <a:latin typeface="Aeroport" panose="02000000000000000000" pitchFamily="2" charset="-52"/>
            </a:endParaRPr>
          </a:p>
        </p:txBody>
      </p:sp>
      <p:sp>
        <p:nvSpPr>
          <p:cNvPr id="22" name="Овал 21">
            <a:extLst>
              <a:ext uri="{FF2B5EF4-FFF2-40B4-BE49-F238E27FC236}">
                <a16:creationId xmlns:a16="http://schemas.microsoft.com/office/drawing/2014/main" id="{6D4D91DA-F822-4A0C-8A00-93482155F6DA}"/>
              </a:ext>
            </a:extLst>
          </p:cNvPr>
          <p:cNvSpPr/>
          <p:nvPr/>
        </p:nvSpPr>
        <p:spPr>
          <a:xfrm>
            <a:off x="4289380" y="2282868"/>
            <a:ext cx="1055333" cy="1017582"/>
          </a:xfrm>
          <a:prstGeom prst="ellipse">
            <a:avLst/>
          </a:prstGeom>
          <a:solidFill>
            <a:srgbClr val="EDEDED"/>
          </a:solidFill>
          <a:ln w="190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99">
              <a:latin typeface="Aeroport" panose="02000000000000000000" pitchFamily="2" charset="-52"/>
            </a:endParaRPr>
          </a:p>
        </p:txBody>
      </p:sp>
      <p:sp>
        <p:nvSpPr>
          <p:cNvPr id="23" name="Овал 22">
            <a:extLst>
              <a:ext uri="{FF2B5EF4-FFF2-40B4-BE49-F238E27FC236}">
                <a16:creationId xmlns:a16="http://schemas.microsoft.com/office/drawing/2014/main" id="{10E2C7F0-94C2-4813-AF44-00D6179DF477}"/>
              </a:ext>
            </a:extLst>
          </p:cNvPr>
          <p:cNvSpPr/>
          <p:nvPr/>
        </p:nvSpPr>
        <p:spPr>
          <a:xfrm>
            <a:off x="10015996" y="2282868"/>
            <a:ext cx="1055333" cy="1017582"/>
          </a:xfrm>
          <a:prstGeom prst="ellipse">
            <a:avLst/>
          </a:prstGeom>
          <a:solidFill>
            <a:srgbClr val="EDEDED"/>
          </a:solidFill>
          <a:ln w="190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99">
              <a:latin typeface="Aeroport" panose="02000000000000000000" pitchFamily="2" charset="-52"/>
            </a:endParaRPr>
          </a:p>
        </p:txBody>
      </p:sp>
      <p:sp>
        <p:nvSpPr>
          <p:cNvPr id="24" name="Овал 23">
            <a:extLst>
              <a:ext uri="{FF2B5EF4-FFF2-40B4-BE49-F238E27FC236}">
                <a16:creationId xmlns:a16="http://schemas.microsoft.com/office/drawing/2014/main" id="{4181C663-7431-4B27-B6AF-895E0B70D65C}"/>
              </a:ext>
            </a:extLst>
          </p:cNvPr>
          <p:cNvSpPr/>
          <p:nvPr/>
        </p:nvSpPr>
        <p:spPr>
          <a:xfrm>
            <a:off x="7187593" y="2282868"/>
            <a:ext cx="1055333" cy="1017582"/>
          </a:xfrm>
          <a:prstGeom prst="ellipse">
            <a:avLst/>
          </a:prstGeom>
          <a:solidFill>
            <a:srgbClr val="EDEDED"/>
          </a:solidFill>
          <a:ln w="190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99">
              <a:latin typeface="Aeroport" panose="02000000000000000000" pitchFamily="2" charset="-52"/>
            </a:endParaRP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F118704F-4037-4AEE-AE02-E81084CDE3D0}"/>
              </a:ext>
            </a:extLst>
          </p:cNvPr>
          <p:cNvSpPr/>
          <p:nvPr/>
        </p:nvSpPr>
        <p:spPr>
          <a:xfrm>
            <a:off x="562216" y="3530537"/>
            <a:ext cx="2843045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None/>
            </a:pPr>
            <a:r>
              <a:rPr lang="ru-RU" sz="1400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МЕЖДУНАРОДНЫЕ СТАНДАРТЫ </a:t>
            </a:r>
            <a:r>
              <a:rPr lang="en-US" sz="1400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ISO</a:t>
            </a:r>
            <a:r>
              <a:rPr lang="ru-RU" sz="1400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 37001 «СИСТЕМА МЕНЕДЖМЕНТА БОРЬБЫ СО ВЗЯТОЧНИЧЕСТВОМ»</a:t>
            </a:r>
            <a:r>
              <a:rPr lang="en-US" sz="1400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400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И </a:t>
            </a:r>
            <a:r>
              <a:rPr lang="en-US" sz="1400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ISO </a:t>
            </a:r>
            <a:r>
              <a:rPr lang="ru-RU" sz="1400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19600 «СИСТЕМА КОМПЛАЕНС МЕНЕДЖМЕНТА»</a:t>
            </a:r>
            <a:endParaRPr lang="ru-RU" sz="1400" dirty="0">
              <a:solidFill>
                <a:schemeClr val="tx2"/>
              </a:solidFill>
              <a:latin typeface="Aeroport" panose="02000000000000000000" pitchFamily="2" charset="-52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59B28659-2665-4E3F-8564-FF8784E0F300}"/>
              </a:ext>
            </a:extLst>
          </p:cNvPr>
          <p:cNvSpPr/>
          <p:nvPr/>
        </p:nvSpPr>
        <p:spPr>
          <a:xfrm>
            <a:off x="3664302" y="3530537"/>
            <a:ext cx="2359028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None/>
            </a:pPr>
            <a:r>
              <a:rPr lang="ru-RU" sz="1400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РЕКОМЕНДАЦИИ ОЭСР ПО РАЗВИТИЮ АНТИКОРРУПЦИОННОГО КОМПЛАЕНС-КОНТРОЛЯ</a:t>
            </a:r>
            <a:endParaRPr lang="ru-RU" sz="1400" dirty="0">
              <a:solidFill>
                <a:schemeClr val="tx2"/>
              </a:solidFill>
              <a:latin typeface="Aeroport" panose="02000000000000000000" pitchFamily="2" charset="-52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85BF4DFE-6FC3-451B-8435-9DA30C6A4163}"/>
              </a:ext>
            </a:extLst>
          </p:cNvPr>
          <p:cNvSpPr/>
          <p:nvPr/>
        </p:nvSpPr>
        <p:spPr>
          <a:xfrm>
            <a:off x="6425717" y="3530537"/>
            <a:ext cx="2589202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None/>
            </a:pPr>
            <a:r>
              <a:rPr lang="ru-RU" sz="1400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МЕЖДУНАРОДНЫЕ СТАНДАРТЫ БОРЬБЫ С ОТМЫВАНИЕМ ДЕНЕГ, ФИНАНСИРОВАНИЕМ ТЕРРОРИЗМА (ФАТФ)</a:t>
            </a:r>
            <a:endParaRPr lang="ru-RU" sz="1400" dirty="0">
              <a:solidFill>
                <a:schemeClr val="tx2"/>
              </a:solidFill>
              <a:latin typeface="Aeroport" panose="02000000000000000000" pitchFamily="2" charset="-52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D91A8D85-A117-42D7-9F19-8A2A67DE18FE}"/>
              </a:ext>
            </a:extLst>
          </p:cNvPr>
          <p:cNvSpPr/>
          <p:nvPr/>
        </p:nvSpPr>
        <p:spPr>
          <a:xfrm>
            <a:off x="9142120" y="3530537"/>
            <a:ext cx="284304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None/>
            </a:pPr>
            <a:r>
              <a:rPr lang="ru-RU" sz="1400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НАЦИОНАЛЬНЫЕ МЕТОДИЧЕСКИЕ РЕКОМЕНДАЦИИ ПО ПОСТРОЕНИЮ КОМПЛАЕНСА (США, ВЕЛИКОБРИТАНИЯ, РОССИЯ)</a:t>
            </a:r>
            <a:endParaRPr lang="ru-RU" sz="1400" dirty="0">
              <a:solidFill>
                <a:schemeClr val="tx2"/>
              </a:solidFill>
              <a:latin typeface="Aeroport" panose="02000000000000000000" pitchFamily="2" charset="-52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C09DA2CB-7625-44CC-AD27-EFD42320AA4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9747" y="2444359"/>
            <a:ext cx="694598" cy="694598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C443234C-6202-4FA4-A38A-2626D38CF47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0" t="45989" r="4347" b="1853"/>
          <a:stretch/>
        </p:blipFill>
        <p:spPr>
          <a:xfrm>
            <a:off x="7235227" y="2326345"/>
            <a:ext cx="947194" cy="930626"/>
          </a:xfrm>
          <a:prstGeom prst="ellipse">
            <a:avLst/>
          </a:prstGeom>
          <a:ln w="19050" cap="rnd">
            <a:solidFill>
              <a:srgbClr val="224073"/>
            </a:solidFill>
          </a:ln>
          <a:effectLst>
            <a:innerShdw blurRad="114300">
              <a:prstClr val="black">
                <a:alpha val="46000"/>
              </a:prstClr>
            </a:innerShdw>
          </a:effectLst>
        </p:spPr>
      </p:pic>
      <p:pic>
        <p:nvPicPr>
          <p:cNvPr id="31" name="Picture 2" descr="ISO 37001:2016 (ABMS)">
            <a:extLst>
              <a:ext uri="{FF2B5EF4-FFF2-40B4-BE49-F238E27FC236}">
                <a16:creationId xmlns:a16="http://schemas.microsoft.com/office/drawing/2014/main" id="{8480050A-94FC-4057-A7E3-957E1A84BB9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19" r="18109" b="17783"/>
          <a:stretch/>
        </p:blipFill>
        <p:spPr bwMode="auto">
          <a:xfrm>
            <a:off x="1442466" y="2379278"/>
            <a:ext cx="879739" cy="824761"/>
          </a:xfrm>
          <a:prstGeom prst="ellipse">
            <a:avLst/>
          </a:prstGeom>
          <a:ln w="63500" cap="rnd"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Овал 31">
            <a:extLst>
              <a:ext uri="{FF2B5EF4-FFF2-40B4-BE49-F238E27FC236}">
                <a16:creationId xmlns:a16="http://schemas.microsoft.com/office/drawing/2014/main" id="{A22EB57D-7711-4BA6-9AB1-2600B2C0A1A5}"/>
              </a:ext>
            </a:extLst>
          </p:cNvPr>
          <p:cNvSpPr/>
          <p:nvPr/>
        </p:nvSpPr>
        <p:spPr>
          <a:xfrm>
            <a:off x="10060360" y="2338786"/>
            <a:ext cx="966603" cy="930626"/>
          </a:xfrm>
          <a:prstGeom prst="ellipse">
            <a:avLst/>
          </a:prstGeom>
          <a:blipFill rotWithShape="0">
            <a:blip r:embed="rId5"/>
            <a:srcRect/>
            <a:stretch>
              <a:fillRect l="-3000" r="-3000"/>
            </a:stretch>
          </a:blipFill>
          <a:ln>
            <a:solidFill>
              <a:srgbClr val="00B0F0"/>
            </a:solidFill>
          </a:ln>
          <a:effectLst>
            <a:innerShdw blurRad="114300">
              <a:prstClr val="black">
                <a:alpha val="46000"/>
              </a:prstClr>
            </a:innerShdw>
          </a:effectLst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id="{15006AA9-8EA4-4BBA-BA42-AA3124F99F1A}"/>
              </a:ext>
            </a:extLst>
          </p:cNvPr>
          <p:cNvSpPr/>
          <p:nvPr/>
        </p:nvSpPr>
        <p:spPr>
          <a:xfrm>
            <a:off x="1454150" y="483351"/>
            <a:ext cx="913835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  <a:latin typeface="Aeroport" panose="02000000000000000000" pitchFamily="2" charset="-52"/>
                <a:cs typeface="Arial" panose="020B0604020202020204" pitchFamily="34" charset="0"/>
              </a:rPr>
              <a:t>СУЩЕСТВУЮЩИЕ ПОДХОДЫ ПО ВНЕДРЕНИЮ </a:t>
            </a:r>
          </a:p>
          <a:p>
            <a:pPr algn="ctr"/>
            <a:r>
              <a:rPr lang="ru-RU" sz="2800" b="1" dirty="0" smtClean="0">
                <a:solidFill>
                  <a:schemeClr val="tx2"/>
                </a:solidFill>
                <a:latin typeface="Aeroport" panose="02000000000000000000" pitchFamily="2" charset="-52"/>
                <a:cs typeface="Arial" panose="020B0604020202020204" pitchFamily="34" charset="0"/>
              </a:rPr>
              <a:t>АНТИКОРРУПЦИОННОГО КОМПЛАЕНСА</a:t>
            </a:r>
            <a:endParaRPr lang="ru-RU" sz="2800" b="1" dirty="0">
              <a:solidFill>
                <a:schemeClr val="tx2"/>
              </a:solidFill>
              <a:latin typeface="Aeroport" panose="02000000000000000000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371479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1571624"/>
            <a:ext cx="6248400" cy="5286374"/>
          </a:xfrm>
          <a:prstGeom prst="rect">
            <a:avLst/>
          </a:prstGeom>
          <a:solidFill>
            <a:srgbClr val="002D48"/>
          </a:solidFill>
          <a:ln>
            <a:solidFill>
              <a:srgbClr val="002D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Aeroport" panose="02000000000000000000" pitchFamily="2" charset="-52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943600" y="1571625"/>
            <a:ext cx="6248400" cy="5286374"/>
          </a:xfrm>
          <a:prstGeom prst="rect">
            <a:avLst/>
          </a:prstGeom>
          <a:solidFill>
            <a:srgbClr val="ABDFEB"/>
          </a:solidFill>
          <a:ln>
            <a:solidFill>
              <a:srgbClr val="ABDF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Aeroport" panose="02000000000000000000" pitchFamily="2" charset="-52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695450" y="172135"/>
            <a:ext cx="8686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spc="10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МЕТОДИЧЕСКИЕ РЕКОМЕНДАЦИИ ПО ОРГАНИЗАЦИИ ИНСТИТУТА АНТИКОРРУПЦИОННОГО КОМПЛАЕНСА </a:t>
            </a:r>
            <a:endParaRPr lang="ru-RU" sz="2400" b="1" dirty="0">
              <a:solidFill>
                <a:schemeClr val="tx2"/>
              </a:solidFill>
              <a:latin typeface="Aeroport" panose="02000000000000000000" pitchFamily="2" charset="-52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695450" y="1039685"/>
            <a:ext cx="8686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spc="10" dirty="0" smtClean="0">
                <a:solidFill>
                  <a:srgbClr val="FFC000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УТВЕРЖДЕНЫ 30 ДЕКАБРЯ 2020 ГОДА</a:t>
            </a:r>
            <a:endParaRPr lang="ru-RU" b="1" dirty="0">
              <a:solidFill>
                <a:srgbClr val="FFC000"/>
              </a:solidFill>
              <a:latin typeface="Aeroport" panose="02000000000000000000" pitchFamily="2" charset="-52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14338" y="1924854"/>
            <a:ext cx="506730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</a:pPr>
            <a:r>
              <a:rPr lang="ru-RU" sz="1600" b="1" dirty="0" smtClean="0">
                <a:solidFill>
                  <a:srgbClr val="ABDFEB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ЗАДАЧИ:</a:t>
            </a:r>
          </a:p>
          <a:p>
            <a:pPr marL="285750" indent="-285750"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ru-RU" sz="1600" dirty="0" smtClean="0">
                <a:solidFill>
                  <a:srgbClr val="ABDFEB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ОБЕСПЕЧЕНИЕ СОБЛЮДЕНИЯ ВНЕШНИХ РЕГУЛЯТОРНЫХ ТРЕБОВАНИЙ И НАИЛУЧШЕЙ МЕЖДУНАРОДНОЙ ПРАКТИКИ ПО ВОПРОСАМ ПРОТИВОДЕЙСТВИЯ КОРРУПЦИИ;</a:t>
            </a:r>
          </a:p>
          <a:p>
            <a:pPr marL="285750" indent="-285750"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ru-RU" sz="1600" dirty="0" smtClean="0">
                <a:solidFill>
                  <a:srgbClr val="ABDFEB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ОБЕСПЕЧЕНИЕ СОБЛЮДЕНИЯ ОСНОВНЫХ ПРИНЦИПОВ ПРОТИВОДЕЙСТВИЯ КОРРУПЦИИ В СООТВЕТСТВИИ С ЗАКОНОМ «О ПРОТИВОДЕЙСТВИИ КОРРУПЦИИ»;</a:t>
            </a:r>
          </a:p>
          <a:p>
            <a:pPr marL="285750" indent="-285750"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ru-RU" sz="1600" dirty="0" smtClean="0">
                <a:solidFill>
                  <a:srgbClr val="ABDFEB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ВЫЯВЛЕНИЕ, ОЦЕНКА И ПЕРЕОЦЕНКА КОРРУПЦИОННЫХ РИСКОВ;</a:t>
            </a:r>
          </a:p>
          <a:p>
            <a:pPr marL="285750" indent="-285750"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ru-RU" sz="1600" dirty="0" smtClean="0">
                <a:solidFill>
                  <a:srgbClr val="ABDFEB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ЭФФЕКТИВНАЯ РЕАЛИЗАЦИЯ СИСТЕМЫ МЕР ПО ПРОТИВОДЕЙСТВИЮ КОРРУПЦИИ.</a:t>
            </a:r>
            <a:endParaRPr lang="ru-RU" sz="1600" dirty="0">
              <a:solidFill>
                <a:srgbClr val="ABDFEB"/>
              </a:solidFill>
              <a:latin typeface="Aeroport" panose="02000000000000000000" pitchFamily="2" charset="-52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391275" y="1977510"/>
            <a:ext cx="565785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</a:pPr>
            <a:r>
              <a:rPr lang="ru-RU" sz="1600" b="1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ПРИНЦИПЫ:</a:t>
            </a:r>
          </a:p>
          <a:p>
            <a:pPr marL="285750" indent="-285750"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ru-RU" sz="1600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ЗАИНТЕРЕСОВАННОСТЬ РУКОВОДСТВА В ЭФФЕКТИВНОСТИ АНТИКОРРУПЦИОННОГО КОМПЛАЕНСА;</a:t>
            </a:r>
          </a:p>
          <a:p>
            <a:pPr marL="285750" indent="-285750"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ru-RU" sz="1600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ДОСТАТОЧНОСТЬ ПОЛНОМОЧИЙ И РЕСУРСОВ;</a:t>
            </a:r>
          </a:p>
          <a:p>
            <a:pPr marL="285750" indent="-285750"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ru-RU" sz="1600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РЕГУЛЯРНОСТЬ ОЦЕНКИ КОРРУПЦИОННЫХ РИСКОВ;</a:t>
            </a:r>
          </a:p>
          <a:p>
            <a:pPr marL="285750" indent="-285750"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ru-RU" sz="1600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ИНФОРМАЦИОННАЯ ОТКРЫТОСТЬ ДЕЯТЕЛЬНОСТИ АНТИКОРРУПЦИОННОЙ КОМПЛАЕНС-СЛУЖБЫ;</a:t>
            </a:r>
          </a:p>
          <a:p>
            <a:pPr marL="285750" indent="-285750"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ru-RU" sz="1600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НЕПРЕРЫВНОСТЬ ОСУЩЕСТВЛЕНИЯ АНТИКОРРУПЦИОННОГО КОМПЛАЕНСА;</a:t>
            </a:r>
          </a:p>
          <a:p>
            <a:pPr marL="285750" indent="-285750"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ru-RU" sz="1600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СОВЕРШЕНСТВОВАНИЕ АНТИКОРРУПЦИОННОГО КОМПЛАЕНСА.</a:t>
            </a:r>
            <a:endParaRPr lang="ru-RU" sz="1600" dirty="0">
              <a:solidFill>
                <a:schemeClr val="tx2"/>
              </a:solidFill>
              <a:latin typeface="Aeroport" panose="02000000000000000000" pitchFamily="2" charset="-52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4433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76226" y="1119188"/>
            <a:ext cx="11706224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РАЗРАБОТКА </a:t>
            </a:r>
            <a:r>
              <a:rPr lang="ru-RU" sz="1600" b="1" dirty="0" smtClean="0">
                <a:solidFill>
                  <a:srgbClr val="FFC000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ВНУТРЕННИХ ДОКУМЕНТОВ И СТАНДАРТОВ </a:t>
            </a:r>
            <a:r>
              <a:rPr lang="ru-RU" sz="1600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В ОБЛАСТИ ПРОТИВОДЕЙСТВИЯ КОРРУПЦИИ;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ПРОВЕДЕНИЕ </a:t>
            </a:r>
            <a:r>
              <a:rPr lang="ru-RU" sz="1600" b="1" dirty="0" smtClean="0">
                <a:solidFill>
                  <a:srgbClr val="FFC000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РАЗЪЯСНИТЕЛЬНЫХ МЕРОПРИЯТИЙ </a:t>
            </a:r>
            <a:r>
              <a:rPr lang="ru-RU" sz="1600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ПО ВОПРОСАМ ФОРМИРОВАНИЮ АНТИКОРРУПЦИОННОЙ КУЛЬТУРЫ;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ПРИНЯТИЕ МЕР ПО ВЫЯВЛЕНИЮ, МОНИТОРИНГУ И УРЕГУЛИРОВАНИЮ </a:t>
            </a:r>
            <a:r>
              <a:rPr lang="ru-RU" sz="1600" b="1" dirty="0" smtClean="0">
                <a:solidFill>
                  <a:srgbClr val="FFC000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КОНФЛИКТА ИНТЕРЕСОВ</a:t>
            </a:r>
            <a:r>
              <a:rPr lang="ru-RU" sz="1600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;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ПРОВЕДЕНИЕ МОНИТОРИНГА НА ПРЕДМЕТ СОБЛЮДЕНИЯ РАБОТНИКАМИ, ОТНОСЯЩИМИСЯ К КАТЕГОРИИ ЛИЦ, ПРИРАВНЕННЫХ К ЛИЦАМ, УПОЛНОМОЧЕННЫХ НА ВЫПОЛНЕНИЕ ГОСУДАРСТВЕННЫХ ФУНКЦИЙ, </a:t>
            </a:r>
            <a:r>
              <a:rPr lang="ru-RU" sz="1600" b="1" dirty="0" smtClean="0">
                <a:solidFill>
                  <a:srgbClr val="FFC000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АНТИКОРРУПЦИОННЫХ ОГРАНИЧЕНИЙ</a:t>
            </a:r>
            <a:r>
              <a:rPr lang="ru-RU" sz="1600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;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РАЗВИТИЕ </a:t>
            </a:r>
            <a:r>
              <a:rPr lang="ru-RU" sz="1600" b="1" dirty="0" smtClean="0">
                <a:solidFill>
                  <a:srgbClr val="FFC000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КОРПОРАТИВНЫХ</a:t>
            </a:r>
            <a:r>
              <a:rPr lang="ru-RU" sz="1600" dirty="0" smtClean="0">
                <a:solidFill>
                  <a:srgbClr val="FFC000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600" b="1" dirty="0" smtClean="0">
                <a:solidFill>
                  <a:srgbClr val="FFC000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ЭТИЧЕСКИХ ЦЕННОСТЕЙ</a:t>
            </a:r>
            <a:r>
              <a:rPr lang="ru-RU" sz="1600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;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ПРОВЕДЕНИЕ И/ИЛИ УЧАСТИЕ В </a:t>
            </a:r>
            <a:r>
              <a:rPr lang="ru-RU" sz="1600" b="1" dirty="0" smtClean="0">
                <a:solidFill>
                  <a:srgbClr val="FFC000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СЛУЖЕБНЫХ ПРОВЕРКАХ НА ОСНОВЕ ОБРАЩЕНИЙ </a:t>
            </a:r>
            <a:r>
              <a:rPr lang="ru-RU" sz="1600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(ЖАЛОБ) О ФАКТАХ КОРРУПЦИИ;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КООРДИНАЦИЯ РАБОТЫ ПО </a:t>
            </a:r>
            <a:r>
              <a:rPr lang="ru-RU" sz="1600" b="1" dirty="0" smtClean="0">
                <a:solidFill>
                  <a:srgbClr val="FFC000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СНИЖЕНИЮ КОРРУПЦИОННЫХ РИСКОВ </a:t>
            </a:r>
            <a:r>
              <a:rPr lang="ru-RU" sz="1600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В ДЕЯТЕЛЬНОСТИ СУБЪЕКТА КВАЗИГОСУДАРСТВЕННОГО СЕКТОРА;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1600" b="1" dirty="0" smtClean="0">
                <a:solidFill>
                  <a:srgbClr val="FFC000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МОНИТОРИНГ И АНАЛИЗ ИЗМЕНЕНИЙ </a:t>
            </a:r>
            <a:r>
              <a:rPr lang="ru-RU" sz="1600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В АНТИКОРРУПЦИОННОМ ЗАКОНОДАТЕЛЬСТВЕ, СУДЕБНОЙ ПРАКТИКИ ПО ДЕЛАМ, СВЯЗАННЫМ С КОРРУПЦИЕЙ.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ОБЕСПЕЧЕНИЕ ВКЛЮЧЕНИЯ В ГРАЖДАНСКО-ПРАВОВЫЕ ДОГОВОРЫ, ЗАКЛЮЧАЕМЫЕ СУБЪЕКТОМ КВАЗИГОСУДАРСТВЕННОГО СЕКТОРА, В ТОМ ЧИСЛЕ ДОГОВОРЫ О ЗАКУПКАХ ПОЛОЖЕНИЙ, ПРЕДУСМАТРИВАЮЩИХ ОБЯЗАТЕЛЬНОЕ </a:t>
            </a:r>
            <a:r>
              <a:rPr lang="ru-RU" sz="1600" b="1" dirty="0" smtClean="0">
                <a:solidFill>
                  <a:srgbClr val="FFC000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СОБЛЮДЕНИЕ СТОРОНАМИ ДОГОВОРА НОРМ АНТИКОРРУПЦИОННОГО ЗАКОНОДАТЕЛЬСТВА</a:t>
            </a:r>
            <a:r>
              <a:rPr lang="ru-RU" sz="1600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, ДЕЛОВОЙ ЭТИКИ И ДОБРОПОРЯДОЧНОСТИ, ПРИНЦИПОВ ДОБРОСОВЕСТНОЙ КОНКУРЕНЦИИ.</a:t>
            </a:r>
            <a:endParaRPr lang="ru-RU" sz="1600" dirty="0">
              <a:solidFill>
                <a:schemeClr val="tx2"/>
              </a:solidFill>
              <a:latin typeface="Aeroport" panose="02000000000000000000" pitchFamily="2" charset="-52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695450" y="172135"/>
            <a:ext cx="8686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spc="10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РЕКОМЕНДУЕМЫЕ ФУНКЦИИ ДЛЯ АНТИКОРРУПЦИОННЫХ КОМПЛАЕНС-СЛУЖБ </a:t>
            </a:r>
            <a:endParaRPr lang="ru-RU" sz="2400" b="1" dirty="0">
              <a:solidFill>
                <a:schemeClr val="tx2"/>
              </a:solidFill>
              <a:latin typeface="Aeroport" panose="02000000000000000000" pitchFamily="2" charset="-52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0333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/>
          <p:nvPr/>
        </p:nvSpPr>
        <p:spPr>
          <a:xfrm>
            <a:off x="6156294" y="1740720"/>
            <a:ext cx="751376" cy="910214"/>
          </a:xfrm>
          <a:custGeom>
            <a:avLst/>
            <a:gdLst/>
            <a:ahLst/>
            <a:cxnLst/>
            <a:rect l="l" t="t" r="r" b="b"/>
            <a:pathLst>
              <a:path w="1127759" h="745489">
                <a:moveTo>
                  <a:pt x="0" y="745235"/>
                </a:moveTo>
                <a:lnTo>
                  <a:pt x="1127759" y="745235"/>
                </a:lnTo>
                <a:lnTo>
                  <a:pt x="1127759" y="0"/>
                </a:lnTo>
                <a:lnTo>
                  <a:pt x="0" y="0"/>
                </a:lnTo>
                <a:lnTo>
                  <a:pt x="0" y="745235"/>
                </a:lnTo>
                <a:close/>
              </a:path>
            </a:pathLst>
          </a:custGeom>
          <a:solidFill>
            <a:srgbClr val="002D48"/>
          </a:solidFill>
          <a:ln>
            <a:solidFill>
              <a:srgbClr val="002D48"/>
            </a:solidFill>
          </a:ln>
        </p:spPr>
        <p:txBody>
          <a:bodyPr wrap="square" lIns="0" tIns="0" rIns="0" bIns="0" rtlCol="0"/>
          <a:lstStyle/>
          <a:p>
            <a:endParaRPr lang="ru-RU" sz="1199" dirty="0">
              <a:latin typeface="Aeroport" panose="02000000000000000000" pitchFamily="2" charset="-52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714522" y="1881227"/>
            <a:ext cx="5161142" cy="362386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lang="ru-RU" sz="1199" dirty="0">
              <a:latin typeface="Aeroport" panose="02000000000000000000" pitchFamily="2" charset="-52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6898789" y="1740721"/>
            <a:ext cx="4477152" cy="910213"/>
          </a:xfrm>
          <a:prstGeom prst="rect">
            <a:avLst/>
          </a:prstGeom>
          <a:solidFill>
            <a:srgbClr val="F1F1F1"/>
          </a:solidFill>
        </p:spPr>
        <p:txBody>
          <a:bodyPr vert="horz" wrap="square" lIns="0" tIns="58384" rIns="0" bIns="0" rtlCol="0">
            <a:spAutoFit/>
          </a:bodyPr>
          <a:lstStyle/>
          <a:p>
            <a:pPr marL="343558"/>
            <a:r>
              <a:rPr lang="ru-RU" sz="666" spc="53" dirty="0" smtClean="0">
                <a:solidFill>
                  <a:srgbClr val="3A3838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 marL="343558"/>
            <a:r>
              <a:rPr lang="ru-RU" sz="1400" b="1" spc="53" dirty="0" smtClean="0">
                <a:solidFill>
                  <a:srgbClr val="3A3838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ЗАКОН «О РАТИФИКАЦИИ КОНВЕНЦИИ ООН ПРОТИВ КОРРУПЦИИ»</a:t>
            </a:r>
          </a:p>
          <a:p>
            <a:pPr marL="343558"/>
            <a:r>
              <a:rPr lang="ru-RU" sz="1200" i="1" spc="53" dirty="0" smtClean="0">
                <a:solidFill>
                  <a:srgbClr val="3A3838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ОТ 4 МАЯ 2008 ГОДА</a:t>
            </a:r>
          </a:p>
          <a:p>
            <a:pPr marL="343558"/>
            <a:r>
              <a:rPr lang="ru-RU" sz="666" spc="53" dirty="0" smtClean="0">
                <a:solidFill>
                  <a:srgbClr val="3A3838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ru-RU" sz="666" spc="53" dirty="0">
              <a:solidFill>
                <a:srgbClr val="3A3838"/>
              </a:solidFill>
              <a:latin typeface="Aeroport" panose="02000000000000000000" pitchFamily="2" charset="-52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15697" y="491331"/>
            <a:ext cx="11062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spc="53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ПРАВОВАЯ ОСНОВА ПРОТИВОДЕЙСТВИЯ КОРРУПЦИИ</a:t>
            </a:r>
            <a:endParaRPr lang="ru-RU" sz="2800" b="1" dirty="0">
              <a:solidFill>
                <a:schemeClr val="tx2"/>
              </a:solidFill>
              <a:latin typeface="Aeroport" panose="02000000000000000000" pitchFamily="2" charset="-52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1" name="object 11"/>
          <p:cNvSpPr txBox="1"/>
          <p:nvPr/>
        </p:nvSpPr>
        <p:spPr>
          <a:xfrm>
            <a:off x="6898145" y="2799893"/>
            <a:ext cx="4477796" cy="787295"/>
          </a:xfrm>
          <a:prstGeom prst="rect">
            <a:avLst/>
          </a:prstGeom>
          <a:solidFill>
            <a:srgbClr val="F1F1F1"/>
          </a:solidFill>
        </p:spPr>
        <p:txBody>
          <a:bodyPr vert="horz" wrap="square" lIns="0" tIns="58384" rIns="0" bIns="0" rtlCol="0">
            <a:spAutoFit/>
          </a:bodyPr>
          <a:lstStyle/>
          <a:p>
            <a:pPr marL="343558"/>
            <a:r>
              <a:rPr lang="ru-RU" sz="933" spc="53" dirty="0" smtClean="0">
                <a:solidFill>
                  <a:srgbClr val="3A3838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 marL="343558"/>
            <a:r>
              <a:rPr lang="ru-RU" sz="1400" b="1" spc="53" dirty="0" smtClean="0">
                <a:solidFill>
                  <a:srgbClr val="3A3838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ПЛАН НАЦИИ – 100 КОНКРЕТНЫХ ШАГОВ</a:t>
            </a:r>
          </a:p>
          <a:p>
            <a:pPr marL="343558"/>
            <a:r>
              <a:rPr lang="ru-RU" sz="1200" i="1" spc="53" dirty="0" smtClean="0">
                <a:solidFill>
                  <a:srgbClr val="3A3838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ПРОГРАММА ПРЕЗИДЕНТА ОТ 20 МАЯ 2015 ГОДА</a:t>
            </a:r>
          </a:p>
          <a:p>
            <a:pPr marL="343558"/>
            <a:endParaRPr lang="ru-RU" sz="1200" i="1" spc="53" dirty="0" smtClean="0">
              <a:solidFill>
                <a:srgbClr val="3A3838"/>
              </a:solidFill>
              <a:latin typeface="Aeroport" panose="02000000000000000000" pitchFamily="2" charset="-52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object 4"/>
          <p:cNvSpPr/>
          <p:nvPr/>
        </p:nvSpPr>
        <p:spPr>
          <a:xfrm>
            <a:off x="6162835" y="2789569"/>
            <a:ext cx="751376" cy="797620"/>
          </a:xfrm>
          <a:custGeom>
            <a:avLst/>
            <a:gdLst/>
            <a:ahLst/>
            <a:cxnLst/>
            <a:rect l="l" t="t" r="r" b="b"/>
            <a:pathLst>
              <a:path w="1127759" h="745489">
                <a:moveTo>
                  <a:pt x="0" y="745235"/>
                </a:moveTo>
                <a:lnTo>
                  <a:pt x="1127759" y="745235"/>
                </a:lnTo>
                <a:lnTo>
                  <a:pt x="1127759" y="0"/>
                </a:lnTo>
                <a:lnTo>
                  <a:pt x="0" y="0"/>
                </a:lnTo>
                <a:lnTo>
                  <a:pt x="0" y="745235"/>
                </a:lnTo>
                <a:close/>
              </a:path>
            </a:pathLst>
          </a:custGeom>
          <a:solidFill>
            <a:srgbClr val="002D48"/>
          </a:solidFill>
          <a:ln>
            <a:solidFill>
              <a:srgbClr val="002D48"/>
            </a:solidFill>
          </a:ln>
        </p:spPr>
        <p:txBody>
          <a:bodyPr wrap="square" lIns="0" tIns="0" rIns="0" bIns="0" rtlCol="0"/>
          <a:lstStyle/>
          <a:p>
            <a:endParaRPr lang="ru-RU" sz="1199" dirty="0">
              <a:latin typeface="Aeroport" panose="02000000000000000000" pitchFamily="2" charset="-52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6162835" y="4661757"/>
            <a:ext cx="5213106" cy="823899"/>
            <a:chOff x="6162835" y="3756279"/>
            <a:chExt cx="5213106" cy="823899"/>
          </a:xfrm>
        </p:grpSpPr>
        <p:sp>
          <p:nvSpPr>
            <p:cNvPr id="6" name="object 6"/>
            <p:cNvSpPr txBox="1"/>
            <p:nvPr/>
          </p:nvSpPr>
          <p:spPr>
            <a:xfrm>
              <a:off x="6914211" y="3756279"/>
              <a:ext cx="4461730" cy="823899"/>
            </a:xfrm>
            <a:prstGeom prst="rect">
              <a:avLst/>
            </a:prstGeom>
            <a:solidFill>
              <a:srgbClr val="F1F1F1"/>
            </a:solidFill>
          </p:spPr>
          <p:txBody>
            <a:bodyPr vert="horz" wrap="square" lIns="0" tIns="3385" rIns="0" bIns="0" rtlCol="0">
              <a:spAutoFit/>
            </a:bodyPr>
            <a:lstStyle/>
            <a:p>
              <a:pPr marL="343558"/>
              <a:r>
                <a:rPr lang="ru-RU" sz="666" b="1" spc="53" dirty="0" smtClean="0">
                  <a:solidFill>
                    <a:srgbClr val="3A3838"/>
                  </a:solidFill>
                  <a:latin typeface="Aeroport" panose="02000000000000000000" pitchFamily="2" charset="-52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</a:p>
            <a:p>
              <a:pPr marL="343558"/>
              <a:r>
                <a:rPr lang="ru-RU" sz="1400" b="1" spc="53" dirty="0" smtClean="0">
                  <a:solidFill>
                    <a:srgbClr val="3A3838"/>
                  </a:solidFill>
                  <a:latin typeface="Aeroport" panose="02000000000000000000" pitchFamily="2" charset="-52"/>
                  <a:ea typeface="Tahoma" panose="020B0604030504040204" pitchFamily="34" charset="0"/>
                  <a:cs typeface="Tahoma" panose="020B0604030504040204" pitchFamily="34" charset="0"/>
                </a:rPr>
                <a:t>КОНЦЕПЦИЯ АНТИКОРРУПЦИОННОЙ ПОЛИТИКИ НА 2022-2026 ГОДЫ</a:t>
              </a:r>
            </a:p>
            <a:p>
              <a:pPr marL="343558"/>
              <a:r>
                <a:rPr lang="ru-RU" sz="1200" i="1" spc="53" dirty="0" smtClean="0">
                  <a:solidFill>
                    <a:srgbClr val="3A3838"/>
                  </a:solidFill>
                  <a:latin typeface="Aeroport" panose="02000000000000000000" pitchFamily="2" charset="-52"/>
                  <a:ea typeface="Tahoma" panose="020B0604030504040204" pitchFamily="34" charset="0"/>
                  <a:cs typeface="Tahoma" panose="020B0604030504040204" pitchFamily="34" charset="0"/>
                </a:rPr>
                <a:t>УКАЗ ПРЕЗИДЕНТА ОТ 2 ФЕВРАЛЯ 2022 ГОДА</a:t>
              </a:r>
            </a:p>
            <a:p>
              <a:pPr marL="343558"/>
              <a:r>
                <a:rPr lang="ru-RU" sz="666" i="1" spc="53" dirty="0" smtClean="0">
                  <a:solidFill>
                    <a:srgbClr val="3A3838"/>
                  </a:solidFill>
                  <a:latin typeface="Aeroport" panose="02000000000000000000" pitchFamily="2" charset="-52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endParaRPr lang="ru-RU" sz="666" i="1" spc="53" dirty="0">
                <a:solidFill>
                  <a:srgbClr val="3A3838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2" name="object 4"/>
            <p:cNvSpPr/>
            <p:nvPr/>
          </p:nvSpPr>
          <p:spPr>
            <a:xfrm>
              <a:off x="6162835" y="3756279"/>
              <a:ext cx="751376" cy="823899"/>
            </a:xfrm>
            <a:custGeom>
              <a:avLst/>
              <a:gdLst/>
              <a:ahLst/>
              <a:cxnLst/>
              <a:rect l="l" t="t" r="r" b="b"/>
              <a:pathLst>
                <a:path w="1127759" h="745489">
                  <a:moveTo>
                    <a:pt x="0" y="745235"/>
                  </a:moveTo>
                  <a:lnTo>
                    <a:pt x="1127759" y="745235"/>
                  </a:lnTo>
                  <a:lnTo>
                    <a:pt x="1127759" y="0"/>
                  </a:lnTo>
                  <a:lnTo>
                    <a:pt x="0" y="0"/>
                  </a:lnTo>
                  <a:lnTo>
                    <a:pt x="0" y="745235"/>
                  </a:lnTo>
                  <a:close/>
                </a:path>
              </a:pathLst>
            </a:custGeom>
            <a:solidFill>
              <a:srgbClr val="002D48"/>
            </a:solidFill>
            <a:ln>
              <a:solidFill>
                <a:srgbClr val="002D48"/>
              </a:solidFill>
            </a:ln>
          </p:spPr>
          <p:txBody>
            <a:bodyPr wrap="square" lIns="0" tIns="0" rIns="0" bIns="0" rtlCol="0"/>
            <a:lstStyle/>
            <a:p>
              <a:endParaRPr lang="ru-RU" sz="1199" dirty="0">
                <a:latin typeface="Aeroport" panose="02000000000000000000" pitchFamily="2" charset="-52"/>
              </a:endParaRPr>
            </a:p>
          </p:txBody>
        </p:sp>
      </p:grpSp>
      <p:grpSp>
        <p:nvGrpSpPr>
          <p:cNvPr id="3" name="Группа 2"/>
          <p:cNvGrpSpPr/>
          <p:nvPr/>
        </p:nvGrpSpPr>
        <p:grpSpPr>
          <a:xfrm>
            <a:off x="6162835" y="3725824"/>
            <a:ext cx="5213106" cy="813007"/>
            <a:chOff x="6162835" y="4749781"/>
            <a:chExt cx="5213106" cy="813007"/>
          </a:xfrm>
        </p:grpSpPr>
        <p:sp>
          <p:nvSpPr>
            <p:cNvPr id="22" name="object 11"/>
            <p:cNvSpPr txBox="1"/>
            <p:nvPr/>
          </p:nvSpPr>
          <p:spPr>
            <a:xfrm>
              <a:off x="6914211" y="4749781"/>
              <a:ext cx="4461730" cy="813007"/>
            </a:xfrm>
            <a:prstGeom prst="rect">
              <a:avLst/>
            </a:prstGeom>
            <a:solidFill>
              <a:srgbClr val="F1F1F1"/>
            </a:solidFill>
          </p:spPr>
          <p:txBody>
            <a:bodyPr vert="horz" wrap="square" lIns="0" tIns="58384" rIns="0" bIns="0" rtlCol="0">
              <a:spAutoFit/>
            </a:bodyPr>
            <a:lstStyle/>
            <a:p>
              <a:pPr marL="343558"/>
              <a:r>
                <a:rPr lang="ru-RU" sz="1400" b="1" spc="53" dirty="0" smtClean="0">
                  <a:solidFill>
                    <a:srgbClr val="3A3838"/>
                  </a:solidFill>
                  <a:latin typeface="Aeroport" panose="02000000000000000000" pitchFamily="2" charset="-52"/>
                  <a:ea typeface="Tahoma" panose="020B0604030504040204" pitchFamily="34" charset="0"/>
                  <a:cs typeface="Tahoma" panose="020B0604030504040204" pitchFamily="34" charset="0"/>
                </a:rPr>
                <a:t>ЗАКОН «О ПРОТИВОДЕЙСТВИИ КОРРУПЦИИ»</a:t>
              </a:r>
            </a:p>
            <a:p>
              <a:pPr marL="343558"/>
              <a:r>
                <a:rPr lang="ru-RU" sz="1200" i="1" spc="53" dirty="0" smtClean="0">
                  <a:solidFill>
                    <a:srgbClr val="3A3838"/>
                  </a:solidFill>
                  <a:latin typeface="Aeroport" panose="02000000000000000000" pitchFamily="2" charset="-52"/>
                  <a:ea typeface="Tahoma" panose="020B0604030504040204" pitchFamily="34" charset="0"/>
                  <a:cs typeface="Tahoma" panose="020B0604030504040204" pitchFamily="34" charset="0"/>
                </a:rPr>
                <a:t>ОТ 18 НОЯБРЯ 2015 ГОДА</a:t>
              </a:r>
            </a:p>
            <a:p>
              <a:pPr marL="343558"/>
              <a:r>
                <a:rPr lang="ru-RU" sz="900" i="1" spc="53" dirty="0">
                  <a:solidFill>
                    <a:srgbClr val="3A3838"/>
                  </a:solidFill>
                  <a:latin typeface="Aeroport" panose="02000000000000000000" pitchFamily="2" charset="-52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endParaRPr lang="ru-RU" sz="900" i="1" spc="53" dirty="0" smtClean="0">
                <a:solidFill>
                  <a:srgbClr val="3A3838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3" name="object 4"/>
            <p:cNvSpPr/>
            <p:nvPr/>
          </p:nvSpPr>
          <p:spPr>
            <a:xfrm>
              <a:off x="6162835" y="4749781"/>
              <a:ext cx="751376" cy="797298"/>
            </a:xfrm>
            <a:custGeom>
              <a:avLst/>
              <a:gdLst/>
              <a:ahLst/>
              <a:cxnLst/>
              <a:rect l="l" t="t" r="r" b="b"/>
              <a:pathLst>
                <a:path w="1127759" h="745489">
                  <a:moveTo>
                    <a:pt x="0" y="745235"/>
                  </a:moveTo>
                  <a:lnTo>
                    <a:pt x="1127759" y="745235"/>
                  </a:lnTo>
                  <a:lnTo>
                    <a:pt x="1127759" y="0"/>
                  </a:lnTo>
                  <a:lnTo>
                    <a:pt x="0" y="0"/>
                  </a:lnTo>
                  <a:lnTo>
                    <a:pt x="0" y="745235"/>
                  </a:lnTo>
                  <a:close/>
                </a:path>
              </a:pathLst>
            </a:custGeom>
            <a:solidFill>
              <a:srgbClr val="002D48"/>
            </a:solidFill>
            <a:ln>
              <a:solidFill>
                <a:srgbClr val="002D48"/>
              </a:solidFill>
            </a:ln>
          </p:spPr>
          <p:txBody>
            <a:bodyPr wrap="square" lIns="0" tIns="0" rIns="0" bIns="0" rtlCol="0"/>
            <a:lstStyle/>
            <a:p>
              <a:endParaRPr lang="ru-RU" sz="1199" dirty="0">
                <a:latin typeface="Aeroport" panose="02000000000000000000" pitchFamily="2" charset="-5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86693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6802" y="807"/>
            <a:ext cx="12191999" cy="728292"/>
          </a:xfrm>
          <a:prstGeom prst="rect">
            <a:avLst/>
          </a:prstGeom>
          <a:solidFill>
            <a:srgbClr val="002D48"/>
          </a:solidFill>
          <a:ln>
            <a:solidFill>
              <a:srgbClr val="002D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eroport" panose="02000000000000000000" pitchFamily="2" charset="-52"/>
                <a:ea typeface="Arial"/>
                <a:cs typeface="Arial"/>
                <a:sym typeface="Arial"/>
              </a:rPr>
              <a:t>МОНИТОРИНГ ЗАКУПОК</a:t>
            </a:r>
            <a:endParaRPr kumimoji="0" lang="ru-RU" sz="2400" b="1" i="0" u="none" strike="noStrike" kern="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Aeroport" panose="02000000000000000000" pitchFamily="2" charset="-52"/>
              <a:ea typeface="Arial"/>
              <a:cs typeface="Arial"/>
              <a:sym typeface="Arial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207470" y="953320"/>
            <a:ext cx="5637972" cy="5622647"/>
          </a:xfrm>
          <a:prstGeom prst="rect">
            <a:avLst/>
          </a:prstGeom>
          <a:solidFill>
            <a:srgbClr val="002D48"/>
          </a:solidFill>
          <a:ln>
            <a:solidFill>
              <a:srgbClr val="002D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eroport" panose="02000000000000000000" pitchFamily="2" charset="-52"/>
              <a:ea typeface="+mn-ea"/>
              <a:cs typeface="+mn-cs"/>
              <a:sym typeface="Arial"/>
            </a:endParaRPr>
          </a:p>
        </p:txBody>
      </p:sp>
      <p:cxnSp>
        <p:nvCxnSpPr>
          <p:cNvPr id="24" name="Прямая соединительная линия 23"/>
          <p:cNvCxnSpPr/>
          <p:nvPr/>
        </p:nvCxnSpPr>
        <p:spPr>
          <a:xfrm flipH="1">
            <a:off x="105270" y="2617926"/>
            <a:ext cx="6102200" cy="18467"/>
          </a:xfrm>
          <a:prstGeom prst="line">
            <a:avLst/>
          </a:prstGeom>
          <a:ln w="19050">
            <a:solidFill>
              <a:srgbClr val="002D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8401995" y="1278096"/>
            <a:ext cx="252026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7200" b="1" i="0" u="none" strike="noStrike" kern="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47</a:t>
            </a:r>
            <a:endParaRPr kumimoji="0" lang="ru-RU" sz="7200" b="0" i="0" u="none" strike="noStrike" kern="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8401994" y="3974639"/>
            <a:ext cx="252026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7200" b="1" i="0" u="none" strike="noStrike" kern="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3/4</a:t>
            </a:r>
            <a:endParaRPr kumimoji="0" lang="ru-RU" sz="7200" b="0" i="0" u="none" strike="noStrike" kern="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8095195" y="3756407"/>
            <a:ext cx="220324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В РЕГИОНАХ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7379124" y="2357230"/>
            <a:ext cx="36353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ОСНОВАНИЙ ДЛЯ ЗАКУПА ИЗ ОДНОГО ИСТОЧНИКА</a:t>
            </a:r>
            <a:endParaRPr kumimoji="0" lang="ru-RU" sz="16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cxnSp>
        <p:nvCxnSpPr>
          <p:cNvPr id="35" name="Прямая соединительная линия 34"/>
          <p:cNvCxnSpPr/>
          <p:nvPr/>
        </p:nvCxnSpPr>
        <p:spPr>
          <a:xfrm flipH="1">
            <a:off x="6207470" y="3153617"/>
            <a:ext cx="5940358" cy="3669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Прямоугольник 35"/>
          <p:cNvSpPr/>
          <p:nvPr/>
        </p:nvSpPr>
        <p:spPr>
          <a:xfrm>
            <a:off x="7283309" y="5120578"/>
            <a:ext cx="41966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ГОСЗАКУПОК ПРОВОДЯТСЯ НЕКОНКУРЕНТНЫМ СПОСОБОМ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298429" y="1324953"/>
            <a:ext cx="523667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КАЖДОЕ 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ПЯТОЕ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 КОРРУПЦИОННОЕ ПРЕСТУПЛЕНИЕ СОВЕРШЕНО В ДАННОЙ СФЕРЕ</a:t>
            </a:r>
            <a:endParaRPr kumimoji="0" lang="ru-RU" sz="1600" b="1" i="0" u="none" strike="noStrike" kern="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Aeroport" panose="02000000000000000000" pitchFamily="2" charset="-52"/>
              <a:cs typeface="Arial"/>
              <a:sym typeface="Arial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-97952" y="2934507"/>
            <a:ext cx="52366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С 2020 Г. ПО 1 КВАРТАЛ 2022 Г.</a:t>
            </a:r>
            <a:endParaRPr kumimoji="0" lang="ru-RU" sz="1600" b="1" i="0" u="none" strike="noStrike" kern="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Aeroport" panose="02000000000000000000" pitchFamily="2" charset="-52"/>
              <a:cs typeface="Arial"/>
              <a:sym typeface="Arial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764932" y="3203478"/>
            <a:ext cx="2520265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6600" b="1" i="0" u="none" strike="noStrike" kern="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790</a:t>
            </a:r>
            <a:endParaRPr kumimoji="0" lang="ru-RU" sz="6600" b="0" i="0" u="none" strike="noStrike" kern="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Aeroport" panose="02000000000000000000" pitchFamily="2" charset="-52"/>
              <a:cs typeface="Arial"/>
              <a:sym typeface="Arial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2097501" y="3743361"/>
            <a:ext cx="29142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УГОЛОВНЫХ ДЕЛ</a:t>
            </a:r>
            <a:endParaRPr kumimoji="0" lang="ru-RU" sz="1600" b="1" i="0" u="none" strike="noStrike" kern="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Aeroport" panose="02000000000000000000" pitchFamily="2" charset="-52"/>
              <a:cs typeface="Arial"/>
              <a:sym typeface="Arial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861179" y="4798917"/>
            <a:ext cx="2520265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6600" b="1" i="0" u="none" strike="noStrike" kern="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162</a:t>
            </a:r>
            <a:endParaRPr kumimoji="0" lang="ru-RU" sz="6600" b="0" i="0" u="none" strike="noStrike" kern="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Aeroport" panose="02000000000000000000" pitchFamily="2" charset="-52"/>
              <a:cs typeface="Arial"/>
              <a:sym typeface="Arial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1828088" y="5346519"/>
            <a:ext cx="29142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ОСУЖДЕНО</a:t>
            </a:r>
            <a:endParaRPr kumimoji="0" lang="ru-RU" sz="1600" b="1" i="0" u="none" strike="noStrike" kern="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Aeroport" panose="02000000000000000000" pitchFamily="2" charset="-52"/>
              <a:cs typeface="Arial"/>
              <a:sym typeface="Arial"/>
            </a:endParaRPr>
          </a:p>
        </p:txBody>
      </p:sp>
      <p:pic>
        <p:nvPicPr>
          <p:cNvPr id="43" name="Рисунок 42" descr="Угловые стрелки">
            <a:extLst>
              <a:ext uri="{FF2B5EF4-FFF2-40B4-BE49-F238E27FC236}">
                <a16:creationId xmlns:a16="http://schemas.microsoft.com/office/drawing/2014/main" id="{281BA8D2-04A5-4FCB-B661-B144DE538A66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 rot="5400000">
            <a:off x="1460385" y="3913532"/>
            <a:ext cx="554853" cy="1383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547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23474A83-578E-413E-9F7E-45E296583C71}"/>
              </a:ext>
            </a:extLst>
          </p:cNvPr>
          <p:cNvSpPr/>
          <p:nvPr/>
        </p:nvSpPr>
        <p:spPr>
          <a:xfrm>
            <a:off x="984821" y="1133332"/>
            <a:ext cx="2345028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333"/>
              </a:spcBef>
              <a:spcAft>
                <a:spcPts val="333"/>
              </a:spcAft>
              <a:buSzPct val="110000"/>
            </a:pPr>
            <a:r>
              <a:rPr lang="ru-RU" sz="1400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«ТОН СВЕРХУ», РАЗРАБОТКА ПОЛИТИКИ ПО ПРОТИВОДЕЙСТВИЮ КОРРУПЦИИ</a:t>
            </a:r>
            <a:endParaRPr lang="ru-RU" sz="1400" dirty="0">
              <a:solidFill>
                <a:schemeClr val="tx2"/>
              </a:solidFill>
              <a:latin typeface="Aeroport" panose="02000000000000000000" pitchFamily="2" charset="-52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92D3AFA8-7F05-4890-BE66-BD91E66B26D2}"/>
              </a:ext>
            </a:extLst>
          </p:cNvPr>
          <p:cNvSpPr/>
          <p:nvPr/>
        </p:nvSpPr>
        <p:spPr>
          <a:xfrm>
            <a:off x="1963141" y="4979608"/>
            <a:ext cx="243689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SzPct val="110000"/>
            </a:pPr>
            <a:r>
              <a:rPr lang="ru-RU" sz="1400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НАЗНАЧЕНИЕ ОТВЕТСТВЕННОГО ЛИЦА/ГРУППЫ ЛИЦ</a:t>
            </a:r>
          </a:p>
          <a:p>
            <a:pPr lvl="0" algn="ctr">
              <a:buSzPct val="110000"/>
            </a:pPr>
            <a:r>
              <a:rPr lang="ru-RU" sz="1400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(КОМПЛАЕНС-СЛУЖБА)</a:t>
            </a:r>
            <a:endParaRPr lang="ru-RU" sz="1400" dirty="0">
              <a:solidFill>
                <a:schemeClr val="tx2"/>
              </a:solidFill>
              <a:latin typeface="Aeroport" panose="02000000000000000000" pitchFamily="2" charset="-52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1AA4F4E2-3CD5-4F8C-863A-F84C90835CB9}"/>
              </a:ext>
            </a:extLst>
          </p:cNvPr>
          <p:cNvSpPr/>
          <p:nvPr/>
        </p:nvSpPr>
        <p:spPr>
          <a:xfrm>
            <a:off x="3314332" y="1199781"/>
            <a:ext cx="225328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333"/>
              </a:spcBef>
              <a:spcAft>
                <a:spcPts val="333"/>
              </a:spcAft>
              <a:buSzPct val="110000"/>
            </a:pPr>
            <a:r>
              <a:rPr lang="ru-RU" sz="1400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АНАЛИЗ И ОЦЕНКА                 КОРРУПЦИОННЫХ            РИСКОВ</a:t>
            </a:r>
            <a:endParaRPr lang="ru-RU" sz="1400" dirty="0">
              <a:solidFill>
                <a:schemeClr val="tx2"/>
              </a:solidFill>
              <a:latin typeface="Aeroport" panose="02000000000000000000" pitchFamily="2" charset="-52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7EE998C9-29D5-49AA-8A96-5F4A37D8B9ED}"/>
              </a:ext>
            </a:extLst>
          </p:cNvPr>
          <p:cNvSpPr/>
          <p:nvPr/>
        </p:nvSpPr>
        <p:spPr>
          <a:xfrm>
            <a:off x="8855193" y="4998704"/>
            <a:ext cx="206377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333"/>
              </a:spcBef>
              <a:spcAft>
                <a:spcPts val="333"/>
              </a:spcAft>
              <a:buSzPct val="110000"/>
            </a:pPr>
            <a:r>
              <a:rPr lang="ru-RU" sz="1400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ВНУТРЕННИЕ АУДИТЫ, КОРРЕКТИРУЮЩИЕ ДЕЙСТВИЯ</a:t>
            </a:r>
            <a:endParaRPr lang="ru-RU" sz="1400" dirty="0">
              <a:solidFill>
                <a:schemeClr val="tx2"/>
              </a:solidFill>
              <a:latin typeface="Aeroport" panose="02000000000000000000" pitchFamily="2" charset="-52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896DF607-BDFE-4CC1-A959-8A26F7BF7E57}"/>
              </a:ext>
            </a:extLst>
          </p:cNvPr>
          <p:cNvSpPr/>
          <p:nvPr/>
        </p:nvSpPr>
        <p:spPr>
          <a:xfrm>
            <a:off x="7580254" y="1020702"/>
            <a:ext cx="214340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УПРАВЛЕНИЕ КОНФЛИКТАМИ ИНТЕРЕСОВ, СОЗДАНИЕ «ГОРЯЧЕЙ ЛИНИИ»</a:t>
            </a:r>
            <a:endParaRPr lang="ru-RU" sz="1400" dirty="0">
              <a:solidFill>
                <a:schemeClr val="tx2"/>
              </a:solidFill>
              <a:latin typeface="Aeroport" panose="02000000000000000000" pitchFamily="2" charset="-52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739369D9-6701-4F13-BC24-09C5F3DB7C2F}"/>
              </a:ext>
            </a:extLst>
          </p:cNvPr>
          <p:cNvSpPr/>
          <p:nvPr/>
        </p:nvSpPr>
        <p:spPr>
          <a:xfrm>
            <a:off x="4461308" y="5008771"/>
            <a:ext cx="188260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333"/>
              </a:spcBef>
              <a:spcAft>
                <a:spcPts val="333"/>
              </a:spcAft>
              <a:buSzPct val="110000"/>
            </a:pPr>
            <a:r>
              <a:rPr lang="ru-RU" sz="1400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ПРОВЕРКА                                            ПАРТНЕРОВ И СОТРУДНИКОВ</a:t>
            </a:r>
            <a:endParaRPr lang="ru-RU" sz="1400" dirty="0">
              <a:solidFill>
                <a:schemeClr val="tx2"/>
              </a:solidFill>
              <a:latin typeface="Aeroport" panose="02000000000000000000" pitchFamily="2" charset="-52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90F50E0E-BC59-417F-9B04-5B7CB1F83FAB}"/>
              </a:ext>
            </a:extLst>
          </p:cNvPr>
          <p:cNvSpPr/>
          <p:nvPr/>
        </p:nvSpPr>
        <p:spPr>
          <a:xfrm>
            <a:off x="6320562" y="4979607"/>
            <a:ext cx="253843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РАЗРАБОТКА ПРОЦЕДУР, РУКОВОДСТВ И КОРРЕКТИРОВКА БИЗНЕС-ПРОЦЕССОВ </a:t>
            </a:r>
            <a:endParaRPr lang="ru-RU" sz="1400" dirty="0">
              <a:solidFill>
                <a:schemeClr val="tx2"/>
              </a:solidFill>
              <a:latin typeface="Aeroport" panose="02000000000000000000" pitchFamily="2" charset="-52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BFE89A55-75EC-46E9-B82E-A5E1806D9751}"/>
              </a:ext>
            </a:extLst>
          </p:cNvPr>
          <p:cNvSpPr/>
          <p:nvPr/>
        </p:nvSpPr>
        <p:spPr>
          <a:xfrm>
            <a:off x="5646021" y="1141888"/>
            <a:ext cx="177690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333"/>
              </a:spcBef>
              <a:spcAft>
                <a:spcPts val="333"/>
              </a:spcAft>
              <a:buSzPct val="110000"/>
            </a:pPr>
            <a:r>
              <a:rPr lang="ru-RU" sz="1400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ОБУЧЕНИЕ ПЕРСОНАЛА, ИНФОРМРАБОТА</a:t>
            </a:r>
            <a:endParaRPr lang="ru-RU" sz="1400" dirty="0">
              <a:solidFill>
                <a:schemeClr val="tx2"/>
              </a:solidFill>
              <a:latin typeface="Aeroport" panose="02000000000000000000" pitchFamily="2" charset="-52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15" name="Группа 14">
            <a:extLst>
              <a:ext uri="{FF2B5EF4-FFF2-40B4-BE49-F238E27FC236}">
                <a16:creationId xmlns:a16="http://schemas.microsoft.com/office/drawing/2014/main" id="{6EDE8754-A21B-4CD5-931D-454BCE01C418}"/>
              </a:ext>
            </a:extLst>
          </p:cNvPr>
          <p:cNvGrpSpPr/>
          <p:nvPr/>
        </p:nvGrpSpPr>
        <p:grpSpPr>
          <a:xfrm>
            <a:off x="1536157" y="2413805"/>
            <a:ext cx="8818057" cy="2252734"/>
            <a:chOff x="1852350" y="4588762"/>
            <a:chExt cx="14964381" cy="3822926"/>
          </a:xfrm>
          <a:solidFill>
            <a:srgbClr val="002D48"/>
          </a:solidFill>
        </p:grpSpPr>
        <p:grpSp>
          <p:nvGrpSpPr>
            <p:cNvPr id="13" name="Группа 12">
              <a:extLst>
                <a:ext uri="{FF2B5EF4-FFF2-40B4-BE49-F238E27FC236}">
                  <a16:creationId xmlns:a16="http://schemas.microsoft.com/office/drawing/2014/main" id="{7C8525A9-51FC-4A29-B854-9B58D069D84D}"/>
                </a:ext>
              </a:extLst>
            </p:cNvPr>
            <p:cNvGrpSpPr/>
            <p:nvPr/>
          </p:nvGrpSpPr>
          <p:grpSpPr>
            <a:xfrm>
              <a:off x="1852350" y="4588762"/>
              <a:ext cx="14155485" cy="3822926"/>
              <a:chOff x="1852350" y="4588762"/>
              <a:chExt cx="14155485" cy="3822926"/>
            </a:xfrm>
            <a:grpFill/>
          </p:grpSpPr>
          <p:cxnSp>
            <p:nvCxnSpPr>
              <p:cNvPr id="19" name="Прямая со стрелкой 18">
                <a:extLst>
                  <a:ext uri="{FF2B5EF4-FFF2-40B4-BE49-F238E27FC236}">
                    <a16:creationId xmlns:a16="http://schemas.microsoft.com/office/drawing/2014/main" id="{C2DFF08D-595C-4B59-9208-AFD6C1B47BF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09886" y="6289675"/>
                <a:ext cx="14514" cy="1505222"/>
              </a:xfrm>
              <a:prstGeom prst="straightConnector1">
                <a:avLst/>
              </a:prstGeom>
              <a:grpFill/>
              <a:ln w="76200">
                <a:solidFill>
                  <a:srgbClr val="002D48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Прямая со стрелкой 21">
                <a:extLst>
                  <a:ext uri="{FF2B5EF4-FFF2-40B4-BE49-F238E27FC236}">
                    <a16:creationId xmlns:a16="http://schemas.microsoft.com/office/drawing/2014/main" id="{0B0F4491-5920-45B5-874A-7962FB22754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47022" y="6136821"/>
                <a:ext cx="0" cy="1658076"/>
              </a:xfrm>
              <a:prstGeom prst="straightConnector1">
                <a:avLst/>
              </a:prstGeom>
              <a:grpFill/>
              <a:ln w="76200">
                <a:solidFill>
                  <a:srgbClr val="002D48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Прямая со стрелкой 23">
                <a:extLst>
                  <a:ext uri="{FF2B5EF4-FFF2-40B4-BE49-F238E27FC236}">
                    <a16:creationId xmlns:a16="http://schemas.microsoft.com/office/drawing/2014/main" id="{B2F773A6-C865-4FF6-9CF1-6E94DB66FE3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039601" y="6213248"/>
                <a:ext cx="0" cy="1581649"/>
              </a:xfrm>
              <a:prstGeom prst="straightConnector1">
                <a:avLst/>
              </a:prstGeom>
              <a:grpFill/>
              <a:ln w="76200">
                <a:solidFill>
                  <a:srgbClr val="002D48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Прямая со стрелкой 27">
                <a:extLst>
                  <a:ext uri="{FF2B5EF4-FFF2-40B4-BE49-F238E27FC236}">
                    <a16:creationId xmlns:a16="http://schemas.microsoft.com/office/drawing/2014/main" id="{258EE099-E4B1-4D51-AF83-96DAEA7A6B7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5820572" y="6213248"/>
                <a:ext cx="0" cy="1606863"/>
              </a:xfrm>
              <a:prstGeom prst="straightConnector1">
                <a:avLst/>
              </a:prstGeom>
              <a:grpFill/>
              <a:ln w="76200">
                <a:solidFill>
                  <a:srgbClr val="002D48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99" name="Группа 98">
                <a:extLst>
                  <a:ext uri="{FF2B5EF4-FFF2-40B4-BE49-F238E27FC236}">
                    <a16:creationId xmlns:a16="http://schemas.microsoft.com/office/drawing/2014/main" id="{5DE2DCAF-E2B4-46EB-89BD-80189240752C}"/>
                  </a:ext>
                </a:extLst>
              </p:cNvPr>
              <p:cNvGrpSpPr/>
              <p:nvPr/>
            </p:nvGrpSpPr>
            <p:grpSpPr>
              <a:xfrm rot="16200000">
                <a:off x="2280013" y="5078296"/>
                <a:ext cx="1220646" cy="241579"/>
                <a:chOff x="4464286" y="1281365"/>
                <a:chExt cx="986507" cy="91440"/>
              </a:xfrm>
              <a:grpFill/>
            </p:grpSpPr>
            <p:sp>
              <p:nvSpPr>
                <p:cNvPr id="100" name="Прямая соединительная линия 3">
                  <a:extLst>
                    <a:ext uri="{FF2B5EF4-FFF2-40B4-BE49-F238E27FC236}">
                      <a16:creationId xmlns:a16="http://schemas.microsoft.com/office/drawing/2014/main" id="{01FCF6FC-272C-498D-8F55-7DA4E5A31385}"/>
                    </a:ext>
                  </a:extLst>
                </p:cNvPr>
                <p:cNvSpPr/>
                <p:nvPr/>
              </p:nvSpPr>
              <p:spPr>
                <a:xfrm>
                  <a:off x="4464286" y="1281365"/>
                  <a:ext cx="986507" cy="9144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>
                      <a:moveTo>
                        <a:pt x="0" y="45720"/>
                      </a:moveTo>
                      <a:lnTo>
                        <a:pt x="986507" y="45720"/>
                      </a:lnTo>
                    </a:path>
                  </a:pathLst>
                </a:custGeom>
                <a:grpFill/>
                <a:ln w="44450" cmpd="sng">
                  <a:solidFill>
                    <a:srgbClr val="002D48"/>
                  </a:solidFill>
                  <a:headEnd w="lg" len="lg"/>
                  <a:tailEnd type="stealth" w="lg" len="lg"/>
                </a:ln>
              </p:spPr>
              <p:style>
                <a:lnRef idx="1">
                  <a:scrgbClr r="0" g="0" b="0"/>
                </a:lnRef>
                <a:fillRef idx="0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tx1">
                    <a:hueOff val="0"/>
                    <a:satOff val="0"/>
                    <a:lumOff val="0"/>
                    <a:alphaOff val="0"/>
                  </a:schemeClr>
                </a:fontRef>
              </p:style>
            </p:sp>
            <p:sp>
              <p:nvSpPr>
                <p:cNvPr id="101" name="Прямая соединительная линия 4">
                  <a:extLst>
                    <a:ext uri="{FF2B5EF4-FFF2-40B4-BE49-F238E27FC236}">
                      <a16:creationId xmlns:a16="http://schemas.microsoft.com/office/drawing/2014/main" id="{60B44A75-9031-4A3D-92BA-B5033B1127FC}"/>
                    </a:ext>
                  </a:extLst>
                </p:cNvPr>
                <p:cNvSpPr txBox="1"/>
                <p:nvPr/>
              </p:nvSpPr>
              <p:spPr>
                <a:xfrm>
                  <a:off x="5353116" y="1321999"/>
                  <a:ext cx="50855" cy="10171"/>
                </a:xfrm>
                <a:prstGeom prst="rect">
                  <a:avLst/>
                </a:prstGeom>
                <a:grpFill/>
                <a:ln>
                  <a:solidFill>
                    <a:srgbClr val="002D48"/>
                  </a:solidFill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tx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spcFirstLastPara="0" vert="horz" wrap="square" lIns="8461" tIns="0" rIns="8461" bIns="0" numCol="1" spcCol="1270" anchor="ctr" anchorCtr="0">
                  <a:noAutofit/>
                </a:bodyPr>
                <a:lstStyle/>
                <a:p>
                  <a:pPr algn="ctr" defTabSz="710809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endParaRPr lang="ru-RU" sz="1599" b="1" dirty="0">
                    <a:latin typeface="Aeroport" panose="02000000000000000000" pitchFamily="2" charset="-52"/>
                  </a:endParaRPr>
                </a:p>
              </p:txBody>
            </p:sp>
          </p:grpSp>
          <p:grpSp>
            <p:nvGrpSpPr>
              <p:cNvPr id="96" name="Группа 95">
                <a:extLst>
                  <a:ext uri="{FF2B5EF4-FFF2-40B4-BE49-F238E27FC236}">
                    <a16:creationId xmlns:a16="http://schemas.microsoft.com/office/drawing/2014/main" id="{DCEFFE6D-FF0F-42FD-B291-3EC4E77BC860}"/>
                  </a:ext>
                </a:extLst>
              </p:cNvPr>
              <p:cNvGrpSpPr/>
              <p:nvPr/>
            </p:nvGrpSpPr>
            <p:grpSpPr>
              <a:xfrm>
                <a:off x="1852350" y="5228322"/>
                <a:ext cx="1967671" cy="1897282"/>
                <a:chOff x="3049243" y="965338"/>
                <a:chExt cx="966094" cy="966094"/>
              </a:xfrm>
              <a:grpFill/>
            </p:grpSpPr>
            <p:sp>
              <p:nvSpPr>
                <p:cNvPr id="97" name="Овал 96">
                  <a:extLst>
                    <a:ext uri="{FF2B5EF4-FFF2-40B4-BE49-F238E27FC236}">
                      <a16:creationId xmlns:a16="http://schemas.microsoft.com/office/drawing/2014/main" id="{C7844146-73F6-4AE9-90C8-EC95D89E52CA}"/>
                    </a:ext>
                  </a:extLst>
                </p:cNvPr>
                <p:cNvSpPr/>
                <p:nvPr/>
              </p:nvSpPr>
              <p:spPr>
                <a:xfrm>
                  <a:off x="3049243" y="965338"/>
                  <a:ext cx="966094" cy="966094"/>
                </a:xfrm>
                <a:prstGeom prst="ellipse">
                  <a:avLst/>
                </a:prstGeom>
                <a:grpFill/>
                <a:ln w="19050">
                  <a:solidFill>
                    <a:srgbClr val="002D48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1199" dirty="0">
                    <a:latin typeface="Aeroport" panose="02000000000000000000" pitchFamily="2" charset="-52"/>
                  </a:endParaRPr>
                </a:p>
              </p:txBody>
            </p:sp>
            <p:sp>
              <p:nvSpPr>
                <p:cNvPr id="98" name="Овал 97">
                  <a:extLst>
                    <a:ext uri="{FF2B5EF4-FFF2-40B4-BE49-F238E27FC236}">
                      <a16:creationId xmlns:a16="http://schemas.microsoft.com/office/drawing/2014/main" id="{F97C549C-5C21-4341-B2F6-2FE36FAE41DE}"/>
                    </a:ext>
                  </a:extLst>
                </p:cNvPr>
                <p:cNvSpPr/>
                <p:nvPr/>
              </p:nvSpPr>
              <p:spPr>
                <a:xfrm>
                  <a:off x="3144023" y="1061329"/>
                  <a:ext cx="776534" cy="776534"/>
                </a:xfrm>
                <a:prstGeom prst="ellipse">
                  <a:avLst/>
                </a:prstGeom>
                <a:grpFill/>
                <a:ln>
                  <a:solidFill>
                    <a:srgbClr val="002D48"/>
                  </a:solidFill>
                </a:ln>
                <a:effectLst>
                  <a:innerShdw blurRad="114300">
                    <a:prstClr val="black">
                      <a:alpha val="59000"/>
                    </a:prstClr>
                  </a:innerShdw>
                </a:effectLst>
              </p:spPr>
              <p:style>
                <a:lnRef idx="1">
                  <a:schemeClr val="accent1"/>
                </a:lnRef>
                <a:fillRef idx="1003">
                  <a:schemeClr val="dk2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399" b="1" dirty="0" smtClean="0">
                      <a:solidFill>
                        <a:schemeClr val="bg1"/>
                      </a:solidFill>
                      <a:latin typeface="Aeroport" panose="02000000000000000000" pitchFamily="2" charset="-52"/>
                      <a:cs typeface="Arial" panose="020B0604020202020204" pitchFamily="34" charset="0"/>
                    </a:rPr>
                    <a:t>1</a:t>
                  </a:r>
                  <a:endParaRPr lang="en-US" sz="2399" b="1" dirty="0">
                    <a:solidFill>
                      <a:schemeClr val="bg1"/>
                    </a:solidFill>
                    <a:latin typeface="Aeroport" panose="02000000000000000000" pitchFamily="2" charset="-52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111" name="Группа 110">
                <a:extLst>
                  <a:ext uri="{FF2B5EF4-FFF2-40B4-BE49-F238E27FC236}">
                    <a16:creationId xmlns:a16="http://schemas.microsoft.com/office/drawing/2014/main" id="{DDAC7B83-70F5-44AE-8F9C-C3AD89F5B21D}"/>
                  </a:ext>
                </a:extLst>
              </p:cNvPr>
              <p:cNvGrpSpPr/>
              <p:nvPr/>
            </p:nvGrpSpPr>
            <p:grpSpPr>
              <a:xfrm rot="16200000">
                <a:off x="5988637" y="5078295"/>
                <a:ext cx="1220646" cy="241579"/>
                <a:chOff x="4464286" y="1281365"/>
                <a:chExt cx="986507" cy="91440"/>
              </a:xfrm>
              <a:grpFill/>
            </p:grpSpPr>
            <p:sp>
              <p:nvSpPr>
                <p:cNvPr id="112" name="Прямая соединительная линия 3">
                  <a:extLst>
                    <a:ext uri="{FF2B5EF4-FFF2-40B4-BE49-F238E27FC236}">
                      <a16:creationId xmlns:a16="http://schemas.microsoft.com/office/drawing/2014/main" id="{6E88FA73-442B-4CB9-BD06-982DEC4A770F}"/>
                    </a:ext>
                  </a:extLst>
                </p:cNvPr>
                <p:cNvSpPr/>
                <p:nvPr/>
              </p:nvSpPr>
              <p:spPr>
                <a:xfrm>
                  <a:off x="4464286" y="1281365"/>
                  <a:ext cx="986507" cy="9144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>
                      <a:moveTo>
                        <a:pt x="0" y="45720"/>
                      </a:moveTo>
                      <a:lnTo>
                        <a:pt x="986507" y="45720"/>
                      </a:lnTo>
                    </a:path>
                  </a:pathLst>
                </a:custGeom>
                <a:grpFill/>
                <a:ln w="44450" cmpd="sng">
                  <a:solidFill>
                    <a:srgbClr val="002D48"/>
                  </a:solidFill>
                  <a:headEnd w="lg" len="lg"/>
                  <a:tailEnd type="stealth" w="lg" len="lg"/>
                </a:ln>
              </p:spPr>
              <p:style>
                <a:lnRef idx="1">
                  <a:scrgbClr r="0" g="0" b="0"/>
                </a:lnRef>
                <a:fillRef idx="0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tx1">
                    <a:hueOff val="0"/>
                    <a:satOff val="0"/>
                    <a:lumOff val="0"/>
                    <a:alphaOff val="0"/>
                  </a:schemeClr>
                </a:fontRef>
              </p:style>
            </p:sp>
            <p:sp>
              <p:nvSpPr>
                <p:cNvPr id="113" name="Прямая соединительная линия 4">
                  <a:extLst>
                    <a:ext uri="{FF2B5EF4-FFF2-40B4-BE49-F238E27FC236}">
                      <a16:creationId xmlns:a16="http://schemas.microsoft.com/office/drawing/2014/main" id="{F3EE3F38-3ACA-4145-AF8A-D9D86AC0A5AC}"/>
                    </a:ext>
                  </a:extLst>
                </p:cNvPr>
                <p:cNvSpPr txBox="1"/>
                <p:nvPr/>
              </p:nvSpPr>
              <p:spPr>
                <a:xfrm>
                  <a:off x="5353116" y="1321999"/>
                  <a:ext cx="50855" cy="10171"/>
                </a:xfrm>
                <a:prstGeom prst="rect">
                  <a:avLst/>
                </a:prstGeom>
                <a:grpFill/>
                <a:ln>
                  <a:solidFill>
                    <a:srgbClr val="002D48"/>
                  </a:solidFill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tx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spcFirstLastPara="0" vert="horz" wrap="square" lIns="8461" tIns="0" rIns="8461" bIns="0" numCol="1" spcCol="1270" anchor="ctr" anchorCtr="0">
                  <a:noAutofit/>
                </a:bodyPr>
                <a:lstStyle/>
                <a:p>
                  <a:pPr algn="ctr" defTabSz="710809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endParaRPr lang="ru-RU" sz="1599" b="1" dirty="0">
                    <a:latin typeface="Aeroport" panose="02000000000000000000" pitchFamily="2" charset="-52"/>
                  </a:endParaRPr>
                </a:p>
              </p:txBody>
            </p:sp>
          </p:grpSp>
          <p:grpSp>
            <p:nvGrpSpPr>
              <p:cNvPr id="114" name="Группа 113">
                <a:extLst>
                  <a:ext uri="{FF2B5EF4-FFF2-40B4-BE49-F238E27FC236}">
                    <a16:creationId xmlns:a16="http://schemas.microsoft.com/office/drawing/2014/main" id="{A78BF7DF-90B5-4F52-BFCF-F6A3F0F5545C}"/>
                  </a:ext>
                </a:extLst>
              </p:cNvPr>
              <p:cNvGrpSpPr/>
              <p:nvPr/>
            </p:nvGrpSpPr>
            <p:grpSpPr>
              <a:xfrm>
                <a:off x="5560974" y="5228321"/>
                <a:ext cx="1967671" cy="1897282"/>
                <a:chOff x="3049243" y="965338"/>
                <a:chExt cx="966094" cy="966094"/>
              </a:xfrm>
              <a:grpFill/>
            </p:grpSpPr>
            <p:sp>
              <p:nvSpPr>
                <p:cNvPr id="115" name="Овал 114">
                  <a:extLst>
                    <a:ext uri="{FF2B5EF4-FFF2-40B4-BE49-F238E27FC236}">
                      <a16:creationId xmlns:a16="http://schemas.microsoft.com/office/drawing/2014/main" id="{D0277744-350C-4382-A559-1F2BE8327D07}"/>
                    </a:ext>
                  </a:extLst>
                </p:cNvPr>
                <p:cNvSpPr/>
                <p:nvPr/>
              </p:nvSpPr>
              <p:spPr>
                <a:xfrm>
                  <a:off x="3049243" y="965338"/>
                  <a:ext cx="966094" cy="966094"/>
                </a:xfrm>
                <a:prstGeom prst="ellipse">
                  <a:avLst/>
                </a:prstGeom>
                <a:grpFill/>
                <a:ln w="19050">
                  <a:solidFill>
                    <a:srgbClr val="002D48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1199" dirty="0">
                    <a:latin typeface="Aeroport" panose="02000000000000000000" pitchFamily="2" charset="-52"/>
                  </a:endParaRPr>
                </a:p>
              </p:txBody>
            </p:sp>
            <p:sp>
              <p:nvSpPr>
                <p:cNvPr id="116" name="Овал 115">
                  <a:extLst>
                    <a:ext uri="{FF2B5EF4-FFF2-40B4-BE49-F238E27FC236}">
                      <a16:creationId xmlns:a16="http://schemas.microsoft.com/office/drawing/2014/main" id="{985E94F3-CC4F-4FE9-8768-6C48B704A034}"/>
                    </a:ext>
                  </a:extLst>
                </p:cNvPr>
                <p:cNvSpPr/>
                <p:nvPr/>
              </p:nvSpPr>
              <p:spPr>
                <a:xfrm>
                  <a:off x="3144023" y="1061329"/>
                  <a:ext cx="776534" cy="776534"/>
                </a:xfrm>
                <a:prstGeom prst="ellipse">
                  <a:avLst/>
                </a:prstGeom>
                <a:grpFill/>
                <a:ln>
                  <a:solidFill>
                    <a:srgbClr val="002D48"/>
                  </a:solidFill>
                </a:ln>
                <a:effectLst>
                  <a:innerShdw blurRad="114300">
                    <a:prstClr val="black">
                      <a:alpha val="59000"/>
                    </a:prstClr>
                  </a:innerShdw>
                </a:effectLst>
              </p:spPr>
              <p:style>
                <a:lnRef idx="1">
                  <a:schemeClr val="accent1"/>
                </a:lnRef>
                <a:fillRef idx="1003">
                  <a:schemeClr val="dk2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kk-KZ" sz="2399" b="1" dirty="0" smtClean="0">
                      <a:solidFill>
                        <a:schemeClr val="bg1"/>
                      </a:solidFill>
                      <a:latin typeface="Aeroport" panose="02000000000000000000" pitchFamily="2" charset="-52"/>
                      <a:cs typeface="Arial" panose="020B0604020202020204" pitchFamily="34" charset="0"/>
                    </a:rPr>
                    <a:t>3</a:t>
                  </a:r>
                  <a:endParaRPr lang="en-US" sz="2399" b="1" dirty="0">
                    <a:solidFill>
                      <a:schemeClr val="bg1"/>
                    </a:solidFill>
                    <a:latin typeface="Aeroport" panose="02000000000000000000" pitchFamily="2" charset="-52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117" name="Группа 116">
                <a:extLst>
                  <a:ext uri="{FF2B5EF4-FFF2-40B4-BE49-F238E27FC236}">
                    <a16:creationId xmlns:a16="http://schemas.microsoft.com/office/drawing/2014/main" id="{BC135F51-0127-444B-B182-8AD6A05BB4FD}"/>
                  </a:ext>
                </a:extLst>
              </p:cNvPr>
              <p:cNvGrpSpPr/>
              <p:nvPr/>
            </p:nvGrpSpPr>
            <p:grpSpPr>
              <a:xfrm rot="16200000">
                <a:off x="9694649" y="5078295"/>
                <a:ext cx="1220646" cy="241579"/>
                <a:chOff x="4464287" y="1281365"/>
                <a:chExt cx="986507" cy="91440"/>
              </a:xfrm>
              <a:grpFill/>
            </p:grpSpPr>
            <p:sp>
              <p:nvSpPr>
                <p:cNvPr id="118" name="Прямая соединительная линия 3">
                  <a:extLst>
                    <a:ext uri="{FF2B5EF4-FFF2-40B4-BE49-F238E27FC236}">
                      <a16:creationId xmlns:a16="http://schemas.microsoft.com/office/drawing/2014/main" id="{E2CA4A5E-E41B-48A2-A234-8019F38A5499}"/>
                    </a:ext>
                  </a:extLst>
                </p:cNvPr>
                <p:cNvSpPr/>
                <p:nvPr/>
              </p:nvSpPr>
              <p:spPr>
                <a:xfrm>
                  <a:off x="4464287" y="1281365"/>
                  <a:ext cx="986507" cy="9144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>
                      <a:moveTo>
                        <a:pt x="0" y="45720"/>
                      </a:moveTo>
                      <a:lnTo>
                        <a:pt x="986507" y="45720"/>
                      </a:lnTo>
                    </a:path>
                  </a:pathLst>
                </a:custGeom>
                <a:grpFill/>
                <a:ln w="44450" cmpd="sng">
                  <a:solidFill>
                    <a:srgbClr val="002D48"/>
                  </a:solidFill>
                  <a:headEnd w="lg" len="lg"/>
                  <a:tailEnd type="stealth" w="lg" len="lg"/>
                </a:ln>
              </p:spPr>
              <p:style>
                <a:lnRef idx="1">
                  <a:scrgbClr r="0" g="0" b="0"/>
                </a:lnRef>
                <a:fillRef idx="0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tx1">
                    <a:hueOff val="0"/>
                    <a:satOff val="0"/>
                    <a:lumOff val="0"/>
                    <a:alphaOff val="0"/>
                  </a:schemeClr>
                </a:fontRef>
              </p:style>
            </p:sp>
            <p:sp>
              <p:nvSpPr>
                <p:cNvPr id="119" name="Прямая соединительная линия 4">
                  <a:extLst>
                    <a:ext uri="{FF2B5EF4-FFF2-40B4-BE49-F238E27FC236}">
                      <a16:creationId xmlns:a16="http://schemas.microsoft.com/office/drawing/2014/main" id="{AFA53C9B-07C6-4AB3-B11B-4B0632195501}"/>
                    </a:ext>
                  </a:extLst>
                </p:cNvPr>
                <p:cNvSpPr txBox="1"/>
                <p:nvPr/>
              </p:nvSpPr>
              <p:spPr>
                <a:xfrm>
                  <a:off x="5353116" y="1321999"/>
                  <a:ext cx="50855" cy="10171"/>
                </a:xfrm>
                <a:prstGeom prst="rect">
                  <a:avLst/>
                </a:prstGeom>
                <a:grpFill/>
                <a:ln>
                  <a:solidFill>
                    <a:srgbClr val="002D48"/>
                  </a:solidFill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tx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spcFirstLastPara="0" vert="horz" wrap="square" lIns="8461" tIns="0" rIns="8461" bIns="0" numCol="1" spcCol="1270" anchor="ctr" anchorCtr="0">
                  <a:noAutofit/>
                </a:bodyPr>
                <a:lstStyle/>
                <a:p>
                  <a:pPr algn="ctr" defTabSz="710809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endParaRPr lang="ru-RU" sz="1599" b="1" dirty="0">
                    <a:latin typeface="Aeroport" panose="02000000000000000000" pitchFamily="2" charset="-52"/>
                  </a:endParaRPr>
                </a:p>
              </p:txBody>
            </p:sp>
          </p:grpSp>
          <p:grpSp>
            <p:nvGrpSpPr>
              <p:cNvPr id="120" name="Группа 119">
                <a:extLst>
                  <a:ext uri="{FF2B5EF4-FFF2-40B4-BE49-F238E27FC236}">
                    <a16:creationId xmlns:a16="http://schemas.microsoft.com/office/drawing/2014/main" id="{57FE42B9-3C33-4A3F-B0C1-5A03C899F2D1}"/>
                  </a:ext>
                </a:extLst>
              </p:cNvPr>
              <p:cNvGrpSpPr/>
              <p:nvPr/>
            </p:nvGrpSpPr>
            <p:grpSpPr>
              <a:xfrm>
                <a:off x="9266986" y="5228322"/>
                <a:ext cx="1967671" cy="1897282"/>
                <a:chOff x="3049243" y="965338"/>
                <a:chExt cx="966094" cy="966094"/>
              </a:xfrm>
              <a:grpFill/>
            </p:grpSpPr>
            <p:sp>
              <p:nvSpPr>
                <p:cNvPr id="121" name="Овал 120">
                  <a:extLst>
                    <a:ext uri="{FF2B5EF4-FFF2-40B4-BE49-F238E27FC236}">
                      <a16:creationId xmlns:a16="http://schemas.microsoft.com/office/drawing/2014/main" id="{78F7995A-D76E-4082-B171-8EDDF08E77B4}"/>
                    </a:ext>
                  </a:extLst>
                </p:cNvPr>
                <p:cNvSpPr/>
                <p:nvPr/>
              </p:nvSpPr>
              <p:spPr>
                <a:xfrm>
                  <a:off x="3049243" y="965338"/>
                  <a:ext cx="966094" cy="966094"/>
                </a:xfrm>
                <a:prstGeom prst="ellipse">
                  <a:avLst/>
                </a:prstGeom>
                <a:grpFill/>
                <a:ln w="19050">
                  <a:solidFill>
                    <a:srgbClr val="002D48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1199" dirty="0">
                    <a:latin typeface="Aeroport" panose="02000000000000000000" pitchFamily="2" charset="-52"/>
                  </a:endParaRPr>
                </a:p>
              </p:txBody>
            </p:sp>
            <p:sp>
              <p:nvSpPr>
                <p:cNvPr id="122" name="Овал 121">
                  <a:extLst>
                    <a:ext uri="{FF2B5EF4-FFF2-40B4-BE49-F238E27FC236}">
                      <a16:creationId xmlns:a16="http://schemas.microsoft.com/office/drawing/2014/main" id="{A4C18D4E-E91B-4BCD-8186-8452726FC906}"/>
                    </a:ext>
                  </a:extLst>
                </p:cNvPr>
                <p:cNvSpPr/>
                <p:nvPr/>
              </p:nvSpPr>
              <p:spPr>
                <a:xfrm>
                  <a:off x="3144023" y="1061329"/>
                  <a:ext cx="776534" cy="776534"/>
                </a:xfrm>
                <a:prstGeom prst="ellipse">
                  <a:avLst/>
                </a:prstGeom>
                <a:grpFill/>
                <a:ln>
                  <a:solidFill>
                    <a:srgbClr val="002D48"/>
                  </a:solidFill>
                </a:ln>
                <a:effectLst>
                  <a:innerShdw blurRad="114300">
                    <a:prstClr val="black">
                      <a:alpha val="59000"/>
                    </a:prstClr>
                  </a:innerShdw>
                </a:effectLst>
              </p:spPr>
              <p:style>
                <a:lnRef idx="1">
                  <a:schemeClr val="accent1"/>
                </a:lnRef>
                <a:fillRef idx="1003">
                  <a:schemeClr val="dk2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kk-KZ" sz="2399" b="1" dirty="0" smtClean="0">
                      <a:solidFill>
                        <a:schemeClr val="bg1"/>
                      </a:solidFill>
                      <a:latin typeface="Aeroport" panose="02000000000000000000" pitchFamily="2" charset="-52"/>
                      <a:cs typeface="Arial" panose="020B0604020202020204" pitchFamily="34" charset="0"/>
                    </a:rPr>
                    <a:t>5</a:t>
                  </a:r>
                  <a:endParaRPr lang="en-US" sz="2399" b="1" dirty="0">
                    <a:solidFill>
                      <a:schemeClr val="bg1"/>
                    </a:solidFill>
                    <a:latin typeface="Aeroport" panose="02000000000000000000" pitchFamily="2" charset="-52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123" name="Группа 122">
                <a:extLst>
                  <a:ext uri="{FF2B5EF4-FFF2-40B4-BE49-F238E27FC236}">
                    <a16:creationId xmlns:a16="http://schemas.microsoft.com/office/drawing/2014/main" id="{B5C92C54-FB91-447F-A97F-C239A8B77DCC}"/>
                  </a:ext>
                </a:extLst>
              </p:cNvPr>
              <p:cNvGrpSpPr/>
              <p:nvPr/>
            </p:nvGrpSpPr>
            <p:grpSpPr>
              <a:xfrm rot="16200000">
                <a:off x="13408453" y="5078295"/>
                <a:ext cx="1220646" cy="241579"/>
                <a:chOff x="4464287" y="1296750"/>
                <a:chExt cx="986507" cy="91440"/>
              </a:xfrm>
              <a:grpFill/>
            </p:grpSpPr>
            <p:sp>
              <p:nvSpPr>
                <p:cNvPr id="124" name="Прямая соединительная линия 3">
                  <a:extLst>
                    <a:ext uri="{FF2B5EF4-FFF2-40B4-BE49-F238E27FC236}">
                      <a16:creationId xmlns:a16="http://schemas.microsoft.com/office/drawing/2014/main" id="{55958802-EB13-4E3A-80FB-685C8C451BD0}"/>
                    </a:ext>
                  </a:extLst>
                </p:cNvPr>
                <p:cNvSpPr/>
                <p:nvPr/>
              </p:nvSpPr>
              <p:spPr>
                <a:xfrm>
                  <a:off x="4464287" y="1296750"/>
                  <a:ext cx="986507" cy="9144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>
                      <a:moveTo>
                        <a:pt x="0" y="45720"/>
                      </a:moveTo>
                      <a:lnTo>
                        <a:pt x="986507" y="45720"/>
                      </a:lnTo>
                    </a:path>
                  </a:pathLst>
                </a:custGeom>
                <a:grpFill/>
                <a:ln w="44450" cmpd="sng">
                  <a:solidFill>
                    <a:srgbClr val="002D48"/>
                  </a:solidFill>
                  <a:headEnd w="lg" len="lg"/>
                  <a:tailEnd type="stealth" w="lg" len="lg"/>
                </a:ln>
              </p:spPr>
              <p:style>
                <a:lnRef idx="1">
                  <a:scrgbClr r="0" g="0" b="0"/>
                </a:lnRef>
                <a:fillRef idx="0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tx1">
                    <a:hueOff val="0"/>
                    <a:satOff val="0"/>
                    <a:lumOff val="0"/>
                    <a:alphaOff val="0"/>
                  </a:schemeClr>
                </a:fontRef>
              </p:style>
            </p:sp>
            <p:sp>
              <p:nvSpPr>
                <p:cNvPr id="125" name="Прямая соединительная линия 4">
                  <a:extLst>
                    <a:ext uri="{FF2B5EF4-FFF2-40B4-BE49-F238E27FC236}">
                      <a16:creationId xmlns:a16="http://schemas.microsoft.com/office/drawing/2014/main" id="{8CBE869D-2CD3-4CD3-A6E5-D5044D0452AF}"/>
                    </a:ext>
                  </a:extLst>
                </p:cNvPr>
                <p:cNvSpPr txBox="1"/>
                <p:nvPr/>
              </p:nvSpPr>
              <p:spPr>
                <a:xfrm>
                  <a:off x="5353116" y="1321999"/>
                  <a:ext cx="50855" cy="10171"/>
                </a:xfrm>
                <a:prstGeom prst="rect">
                  <a:avLst/>
                </a:prstGeom>
                <a:grpFill/>
                <a:ln>
                  <a:solidFill>
                    <a:srgbClr val="002D48"/>
                  </a:solidFill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tx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spcFirstLastPara="0" vert="horz" wrap="square" lIns="8461" tIns="0" rIns="8461" bIns="0" numCol="1" spcCol="1270" anchor="ctr" anchorCtr="0">
                  <a:noAutofit/>
                </a:bodyPr>
                <a:lstStyle/>
                <a:p>
                  <a:pPr algn="ctr" defTabSz="710809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endParaRPr lang="ru-RU" sz="1599" b="1" dirty="0">
                    <a:latin typeface="Aeroport" panose="02000000000000000000" pitchFamily="2" charset="-52"/>
                  </a:endParaRPr>
                </a:p>
              </p:txBody>
            </p:sp>
          </p:grpSp>
          <p:grpSp>
            <p:nvGrpSpPr>
              <p:cNvPr id="126" name="Группа 125">
                <a:extLst>
                  <a:ext uri="{FF2B5EF4-FFF2-40B4-BE49-F238E27FC236}">
                    <a16:creationId xmlns:a16="http://schemas.microsoft.com/office/drawing/2014/main" id="{96B483C3-4EA2-476F-AC14-398B21B62DD0}"/>
                  </a:ext>
                </a:extLst>
              </p:cNvPr>
              <p:cNvGrpSpPr/>
              <p:nvPr/>
            </p:nvGrpSpPr>
            <p:grpSpPr>
              <a:xfrm>
                <a:off x="12980791" y="5228322"/>
                <a:ext cx="1967671" cy="1897282"/>
                <a:chOff x="3069200" y="965338"/>
                <a:chExt cx="966094" cy="966094"/>
              </a:xfrm>
              <a:grpFill/>
            </p:grpSpPr>
            <p:sp>
              <p:nvSpPr>
                <p:cNvPr id="127" name="Овал 126">
                  <a:extLst>
                    <a:ext uri="{FF2B5EF4-FFF2-40B4-BE49-F238E27FC236}">
                      <a16:creationId xmlns:a16="http://schemas.microsoft.com/office/drawing/2014/main" id="{E218C995-3580-4DA1-8EA3-9402768ECF35}"/>
                    </a:ext>
                  </a:extLst>
                </p:cNvPr>
                <p:cNvSpPr/>
                <p:nvPr/>
              </p:nvSpPr>
              <p:spPr>
                <a:xfrm>
                  <a:off x="3069200" y="965338"/>
                  <a:ext cx="966094" cy="966094"/>
                </a:xfrm>
                <a:prstGeom prst="ellipse">
                  <a:avLst/>
                </a:prstGeom>
                <a:grpFill/>
                <a:ln w="19050">
                  <a:solidFill>
                    <a:srgbClr val="002D48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1199" dirty="0">
                    <a:latin typeface="Aeroport" panose="02000000000000000000" pitchFamily="2" charset="-52"/>
                  </a:endParaRPr>
                </a:p>
              </p:txBody>
            </p:sp>
            <p:sp>
              <p:nvSpPr>
                <p:cNvPr id="128" name="Овал 127">
                  <a:extLst>
                    <a:ext uri="{FF2B5EF4-FFF2-40B4-BE49-F238E27FC236}">
                      <a16:creationId xmlns:a16="http://schemas.microsoft.com/office/drawing/2014/main" id="{8325E85E-E503-4655-ABB7-383284CE6405}"/>
                    </a:ext>
                  </a:extLst>
                </p:cNvPr>
                <p:cNvSpPr/>
                <p:nvPr/>
              </p:nvSpPr>
              <p:spPr>
                <a:xfrm>
                  <a:off x="3163980" y="1061329"/>
                  <a:ext cx="776534" cy="776534"/>
                </a:xfrm>
                <a:prstGeom prst="ellipse">
                  <a:avLst/>
                </a:prstGeom>
                <a:grpFill/>
                <a:ln>
                  <a:solidFill>
                    <a:srgbClr val="002D48"/>
                  </a:solidFill>
                </a:ln>
                <a:effectLst>
                  <a:innerShdw blurRad="114300">
                    <a:prstClr val="black">
                      <a:alpha val="59000"/>
                    </a:prstClr>
                  </a:innerShdw>
                </a:effectLst>
              </p:spPr>
              <p:style>
                <a:lnRef idx="1">
                  <a:schemeClr val="accent1"/>
                </a:lnRef>
                <a:fillRef idx="1003">
                  <a:schemeClr val="dk2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kk-KZ" sz="2399" b="1" dirty="0" smtClean="0">
                      <a:solidFill>
                        <a:schemeClr val="bg1"/>
                      </a:solidFill>
                      <a:latin typeface="Aeroport" panose="02000000000000000000" pitchFamily="2" charset="-52"/>
                      <a:cs typeface="Arial" panose="020B0604020202020204" pitchFamily="34" charset="0"/>
                    </a:rPr>
                    <a:t>7</a:t>
                  </a:r>
                  <a:endParaRPr lang="en-US" sz="2399" b="1" dirty="0">
                    <a:solidFill>
                      <a:schemeClr val="bg1"/>
                    </a:solidFill>
                    <a:latin typeface="Aeroport" panose="02000000000000000000" pitchFamily="2" charset="-52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130" name="Группа 129">
                <a:extLst>
                  <a:ext uri="{FF2B5EF4-FFF2-40B4-BE49-F238E27FC236}">
                    <a16:creationId xmlns:a16="http://schemas.microsoft.com/office/drawing/2014/main" id="{4E4B1663-302E-4BEB-8EC0-3BDE1FF4A543}"/>
                  </a:ext>
                </a:extLst>
              </p:cNvPr>
              <p:cNvGrpSpPr/>
              <p:nvPr/>
            </p:nvGrpSpPr>
            <p:grpSpPr>
              <a:xfrm rot="5400000" flipV="1">
                <a:off x="4138976" y="7680571"/>
                <a:ext cx="1220646" cy="241579"/>
                <a:chOff x="4466927" y="1281365"/>
                <a:chExt cx="986507" cy="91440"/>
              </a:xfrm>
              <a:grpFill/>
            </p:grpSpPr>
            <p:sp>
              <p:nvSpPr>
                <p:cNvPr id="152" name="Прямая соединительная линия 3">
                  <a:extLst>
                    <a:ext uri="{FF2B5EF4-FFF2-40B4-BE49-F238E27FC236}">
                      <a16:creationId xmlns:a16="http://schemas.microsoft.com/office/drawing/2014/main" id="{87D3D5EE-FC44-4DD1-A55B-63C7C5B9A446}"/>
                    </a:ext>
                  </a:extLst>
                </p:cNvPr>
                <p:cNvSpPr/>
                <p:nvPr/>
              </p:nvSpPr>
              <p:spPr>
                <a:xfrm>
                  <a:off x="4466927" y="1281365"/>
                  <a:ext cx="986507" cy="9144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>
                      <a:moveTo>
                        <a:pt x="0" y="45720"/>
                      </a:moveTo>
                      <a:lnTo>
                        <a:pt x="986507" y="45720"/>
                      </a:lnTo>
                    </a:path>
                  </a:pathLst>
                </a:custGeom>
                <a:grpFill/>
                <a:ln w="44450" cmpd="sng">
                  <a:solidFill>
                    <a:srgbClr val="002D48"/>
                  </a:solidFill>
                  <a:headEnd w="lg" len="lg"/>
                  <a:tailEnd type="stealth" w="lg" len="lg"/>
                </a:ln>
              </p:spPr>
              <p:style>
                <a:lnRef idx="1">
                  <a:scrgbClr r="0" g="0" b="0"/>
                </a:lnRef>
                <a:fillRef idx="0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tx1">
                    <a:hueOff val="0"/>
                    <a:satOff val="0"/>
                    <a:lumOff val="0"/>
                    <a:alphaOff val="0"/>
                  </a:schemeClr>
                </a:fontRef>
              </p:style>
            </p:sp>
            <p:sp>
              <p:nvSpPr>
                <p:cNvPr id="153" name="Прямая соединительная линия 4">
                  <a:extLst>
                    <a:ext uri="{FF2B5EF4-FFF2-40B4-BE49-F238E27FC236}">
                      <a16:creationId xmlns:a16="http://schemas.microsoft.com/office/drawing/2014/main" id="{20478821-D798-45F7-89A8-B18FAF68BD42}"/>
                    </a:ext>
                  </a:extLst>
                </p:cNvPr>
                <p:cNvSpPr txBox="1"/>
                <p:nvPr/>
              </p:nvSpPr>
              <p:spPr>
                <a:xfrm>
                  <a:off x="5353116" y="1321999"/>
                  <a:ext cx="50855" cy="10171"/>
                </a:xfrm>
                <a:prstGeom prst="rect">
                  <a:avLst/>
                </a:prstGeom>
                <a:grpFill/>
                <a:ln>
                  <a:solidFill>
                    <a:srgbClr val="002D48"/>
                  </a:solidFill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tx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spcFirstLastPara="0" vert="horz" wrap="square" lIns="8461" tIns="0" rIns="8461" bIns="0" numCol="1" spcCol="1270" anchor="ctr" anchorCtr="0">
                  <a:noAutofit/>
                </a:bodyPr>
                <a:lstStyle/>
                <a:p>
                  <a:pPr algn="ctr" defTabSz="710809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endParaRPr lang="ru-RU" sz="1599" b="1" dirty="0">
                    <a:latin typeface="Aeroport" panose="02000000000000000000" pitchFamily="2" charset="-52"/>
                  </a:endParaRPr>
                </a:p>
              </p:txBody>
            </p:sp>
          </p:grpSp>
          <p:grpSp>
            <p:nvGrpSpPr>
              <p:cNvPr id="131" name="Группа 130">
                <a:extLst>
                  <a:ext uri="{FF2B5EF4-FFF2-40B4-BE49-F238E27FC236}">
                    <a16:creationId xmlns:a16="http://schemas.microsoft.com/office/drawing/2014/main" id="{2CE02435-8504-478A-88CE-AF8BC52BEDF4}"/>
                  </a:ext>
                </a:extLst>
              </p:cNvPr>
              <p:cNvGrpSpPr/>
              <p:nvPr/>
            </p:nvGrpSpPr>
            <p:grpSpPr>
              <a:xfrm flipV="1">
                <a:off x="3711313" y="5871575"/>
                <a:ext cx="1967671" cy="1897282"/>
                <a:chOff x="3049243" y="965338"/>
                <a:chExt cx="966094" cy="966094"/>
              </a:xfrm>
              <a:grpFill/>
            </p:grpSpPr>
            <p:sp>
              <p:nvSpPr>
                <p:cNvPr id="150" name="Овал 149">
                  <a:extLst>
                    <a:ext uri="{FF2B5EF4-FFF2-40B4-BE49-F238E27FC236}">
                      <a16:creationId xmlns:a16="http://schemas.microsoft.com/office/drawing/2014/main" id="{F50C73A1-9C33-440D-A5FF-DD650429879C}"/>
                    </a:ext>
                  </a:extLst>
                </p:cNvPr>
                <p:cNvSpPr/>
                <p:nvPr/>
              </p:nvSpPr>
              <p:spPr>
                <a:xfrm>
                  <a:off x="3049243" y="965338"/>
                  <a:ext cx="966094" cy="966094"/>
                </a:xfrm>
                <a:prstGeom prst="ellipse">
                  <a:avLst/>
                </a:prstGeom>
                <a:grpFill/>
                <a:ln w="19050">
                  <a:solidFill>
                    <a:srgbClr val="002D48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1199" dirty="0">
                    <a:latin typeface="Aeroport" panose="02000000000000000000" pitchFamily="2" charset="-52"/>
                  </a:endParaRPr>
                </a:p>
              </p:txBody>
            </p:sp>
            <p:sp>
              <p:nvSpPr>
                <p:cNvPr id="151" name="Овал 150">
                  <a:extLst>
                    <a:ext uri="{FF2B5EF4-FFF2-40B4-BE49-F238E27FC236}">
                      <a16:creationId xmlns:a16="http://schemas.microsoft.com/office/drawing/2014/main" id="{1EBE13F7-ABCB-4F79-BAB6-63CE9B0F766A}"/>
                    </a:ext>
                  </a:extLst>
                </p:cNvPr>
                <p:cNvSpPr/>
                <p:nvPr/>
              </p:nvSpPr>
              <p:spPr>
                <a:xfrm flipV="1">
                  <a:off x="3144023" y="1061329"/>
                  <a:ext cx="776534" cy="776534"/>
                </a:xfrm>
                <a:prstGeom prst="ellipse">
                  <a:avLst/>
                </a:prstGeom>
                <a:grpFill/>
                <a:ln>
                  <a:solidFill>
                    <a:srgbClr val="002D48"/>
                  </a:solidFill>
                </a:ln>
                <a:effectLst>
                  <a:innerShdw blurRad="114300">
                    <a:prstClr val="black">
                      <a:alpha val="59000"/>
                    </a:prstClr>
                  </a:innerShdw>
                </a:effectLst>
              </p:spPr>
              <p:style>
                <a:lnRef idx="1">
                  <a:schemeClr val="accent1"/>
                </a:lnRef>
                <a:fillRef idx="1003">
                  <a:schemeClr val="dk2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kk-KZ" sz="2399" b="1" dirty="0" smtClean="0">
                      <a:solidFill>
                        <a:schemeClr val="bg1"/>
                      </a:solidFill>
                      <a:latin typeface="Aeroport" panose="02000000000000000000" pitchFamily="2" charset="-52"/>
                      <a:cs typeface="Arial" panose="020B0604020202020204" pitchFamily="34" charset="0"/>
                    </a:rPr>
                    <a:t>2</a:t>
                  </a:r>
                  <a:endParaRPr lang="en-US" sz="2399" b="1" dirty="0">
                    <a:solidFill>
                      <a:schemeClr val="bg1"/>
                    </a:solidFill>
                    <a:latin typeface="Aeroport" panose="02000000000000000000" pitchFamily="2" charset="-52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132" name="Группа 131">
                <a:extLst>
                  <a:ext uri="{FF2B5EF4-FFF2-40B4-BE49-F238E27FC236}">
                    <a16:creationId xmlns:a16="http://schemas.microsoft.com/office/drawing/2014/main" id="{4F2DFBE6-7018-427F-BF8B-06B1A6A7E0DC}"/>
                  </a:ext>
                </a:extLst>
              </p:cNvPr>
              <p:cNvGrpSpPr/>
              <p:nvPr/>
            </p:nvGrpSpPr>
            <p:grpSpPr>
              <a:xfrm rot="5400000" flipV="1">
                <a:off x="7841444" y="7680575"/>
                <a:ext cx="1220646" cy="241579"/>
                <a:chOff x="4466928" y="1281365"/>
                <a:chExt cx="986507" cy="91440"/>
              </a:xfrm>
              <a:grpFill/>
            </p:grpSpPr>
            <p:sp>
              <p:nvSpPr>
                <p:cNvPr id="148" name="Прямая соединительная линия 3">
                  <a:extLst>
                    <a:ext uri="{FF2B5EF4-FFF2-40B4-BE49-F238E27FC236}">
                      <a16:creationId xmlns:a16="http://schemas.microsoft.com/office/drawing/2014/main" id="{3C3EDFF7-67C5-462F-A3B9-DB260C98F382}"/>
                    </a:ext>
                  </a:extLst>
                </p:cNvPr>
                <p:cNvSpPr/>
                <p:nvPr/>
              </p:nvSpPr>
              <p:spPr>
                <a:xfrm>
                  <a:off x="4466928" y="1281365"/>
                  <a:ext cx="986507" cy="9144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>
                      <a:moveTo>
                        <a:pt x="0" y="45720"/>
                      </a:moveTo>
                      <a:lnTo>
                        <a:pt x="986507" y="45720"/>
                      </a:lnTo>
                    </a:path>
                  </a:pathLst>
                </a:custGeom>
                <a:grpFill/>
                <a:ln w="44450" cmpd="sng">
                  <a:solidFill>
                    <a:srgbClr val="002D48"/>
                  </a:solidFill>
                  <a:headEnd w="lg" len="lg"/>
                  <a:tailEnd type="stealth" w="lg" len="lg"/>
                </a:ln>
              </p:spPr>
              <p:style>
                <a:lnRef idx="1">
                  <a:scrgbClr r="0" g="0" b="0"/>
                </a:lnRef>
                <a:fillRef idx="0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tx1">
                    <a:hueOff val="0"/>
                    <a:satOff val="0"/>
                    <a:lumOff val="0"/>
                    <a:alphaOff val="0"/>
                  </a:schemeClr>
                </a:fontRef>
              </p:style>
            </p:sp>
            <p:sp>
              <p:nvSpPr>
                <p:cNvPr id="149" name="Прямая соединительная линия 4">
                  <a:extLst>
                    <a:ext uri="{FF2B5EF4-FFF2-40B4-BE49-F238E27FC236}">
                      <a16:creationId xmlns:a16="http://schemas.microsoft.com/office/drawing/2014/main" id="{3847B76E-BB90-4930-8564-9587A9B6F439}"/>
                    </a:ext>
                  </a:extLst>
                </p:cNvPr>
                <p:cNvSpPr txBox="1"/>
                <p:nvPr/>
              </p:nvSpPr>
              <p:spPr>
                <a:xfrm>
                  <a:off x="5353116" y="1321999"/>
                  <a:ext cx="50855" cy="10171"/>
                </a:xfrm>
                <a:prstGeom prst="rect">
                  <a:avLst/>
                </a:prstGeom>
                <a:grpFill/>
                <a:ln>
                  <a:solidFill>
                    <a:srgbClr val="002D48"/>
                  </a:solidFill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tx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spcFirstLastPara="0" vert="horz" wrap="square" lIns="8461" tIns="0" rIns="8461" bIns="0" numCol="1" spcCol="1270" anchor="ctr" anchorCtr="0">
                  <a:noAutofit/>
                </a:bodyPr>
                <a:lstStyle/>
                <a:p>
                  <a:pPr algn="ctr" defTabSz="710809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endParaRPr lang="ru-RU" sz="1599" b="1" dirty="0">
                    <a:latin typeface="Aeroport" panose="02000000000000000000" pitchFamily="2" charset="-52"/>
                  </a:endParaRPr>
                </a:p>
              </p:txBody>
            </p:sp>
          </p:grpSp>
          <p:grpSp>
            <p:nvGrpSpPr>
              <p:cNvPr id="133" name="Группа 132">
                <a:extLst>
                  <a:ext uri="{FF2B5EF4-FFF2-40B4-BE49-F238E27FC236}">
                    <a16:creationId xmlns:a16="http://schemas.microsoft.com/office/drawing/2014/main" id="{3F5F4C62-5AA7-403F-97D6-5A33186AA257}"/>
                  </a:ext>
                </a:extLst>
              </p:cNvPr>
              <p:cNvGrpSpPr/>
              <p:nvPr/>
            </p:nvGrpSpPr>
            <p:grpSpPr>
              <a:xfrm flipV="1">
                <a:off x="7413781" y="5871578"/>
                <a:ext cx="1967671" cy="1897282"/>
                <a:chOff x="3049243" y="965338"/>
                <a:chExt cx="966094" cy="966094"/>
              </a:xfrm>
              <a:grpFill/>
            </p:grpSpPr>
            <p:sp>
              <p:nvSpPr>
                <p:cNvPr id="146" name="Овал 145">
                  <a:extLst>
                    <a:ext uri="{FF2B5EF4-FFF2-40B4-BE49-F238E27FC236}">
                      <a16:creationId xmlns:a16="http://schemas.microsoft.com/office/drawing/2014/main" id="{E898AF2B-5D4A-4D20-BAD7-D405FA441B69}"/>
                    </a:ext>
                  </a:extLst>
                </p:cNvPr>
                <p:cNvSpPr/>
                <p:nvPr/>
              </p:nvSpPr>
              <p:spPr>
                <a:xfrm>
                  <a:off x="3049243" y="965338"/>
                  <a:ext cx="966094" cy="966094"/>
                </a:xfrm>
                <a:prstGeom prst="ellipse">
                  <a:avLst/>
                </a:prstGeom>
                <a:grpFill/>
                <a:ln w="19050">
                  <a:solidFill>
                    <a:srgbClr val="002D48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1199" dirty="0">
                    <a:latin typeface="Aeroport" panose="02000000000000000000" pitchFamily="2" charset="-52"/>
                  </a:endParaRPr>
                </a:p>
              </p:txBody>
            </p:sp>
            <p:sp>
              <p:nvSpPr>
                <p:cNvPr id="147" name="Овал 146">
                  <a:extLst>
                    <a:ext uri="{FF2B5EF4-FFF2-40B4-BE49-F238E27FC236}">
                      <a16:creationId xmlns:a16="http://schemas.microsoft.com/office/drawing/2014/main" id="{CF3E041B-39A6-4BC5-A23F-E02669A861E8}"/>
                    </a:ext>
                  </a:extLst>
                </p:cNvPr>
                <p:cNvSpPr/>
                <p:nvPr/>
              </p:nvSpPr>
              <p:spPr>
                <a:xfrm flipV="1">
                  <a:off x="3144023" y="1061329"/>
                  <a:ext cx="776534" cy="776534"/>
                </a:xfrm>
                <a:prstGeom prst="ellipse">
                  <a:avLst/>
                </a:prstGeom>
                <a:grpFill/>
                <a:ln>
                  <a:solidFill>
                    <a:srgbClr val="002D48"/>
                  </a:solidFill>
                </a:ln>
                <a:effectLst>
                  <a:innerShdw blurRad="114300">
                    <a:prstClr val="black">
                      <a:alpha val="59000"/>
                    </a:prstClr>
                  </a:innerShdw>
                </a:effectLst>
              </p:spPr>
              <p:style>
                <a:lnRef idx="1">
                  <a:schemeClr val="accent1"/>
                </a:lnRef>
                <a:fillRef idx="1003">
                  <a:schemeClr val="dk2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kk-KZ" sz="2399" b="1" dirty="0" smtClean="0">
                      <a:solidFill>
                        <a:schemeClr val="bg1"/>
                      </a:solidFill>
                      <a:latin typeface="Aeroport" panose="02000000000000000000" pitchFamily="2" charset="-52"/>
                      <a:cs typeface="Arial" panose="020B0604020202020204" pitchFamily="34" charset="0"/>
                    </a:rPr>
                    <a:t>4</a:t>
                  </a:r>
                  <a:endParaRPr lang="en-US" sz="2399" b="1" dirty="0">
                    <a:solidFill>
                      <a:schemeClr val="bg1"/>
                    </a:solidFill>
                    <a:latin typeface="Aeroport" panose="02000000000000000000" pitchFamily="2" charset="-52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134" name="Группа 133">
                <a:extLst>
                  <a:ext uri="{FF2B5EF4-FFF2-40B4-BE49-F238E27FC236}">
                    <a16:creationId xmlns:a16="http://schemas.microsoft.com/office/drawing/2014/main" id="{8B015A2B-B69A-4069-B6B1-90A32A830BE6}"/>
                  </a:ext>
                </a:extLst>
              </p:cNvPr>
              <p:cNvGrpSpPr/>
              <p:nvPr/>
            </p:nvGrpSpPr>
            <p:grpSpPr>
              <a:xfrm rot="5400000" flipV="1">
                <a:off x="11553106" y="7680571"/>
                <a:ext cx="1220646" cy="241579"/>
                <a:chOff x="4466926" y="1281365"/>
                <a:chExt cx="986507" cy="91440"/>
              </a:xfrm>
              <a:grpFill/>
            </p:grpSpPr>
            <p:sp>
              <p:nvSpPr>
                <p:cNvPr id="144" name="Прямая соединительная линия 3">
                  <a:extLst>
                    <a:ext uri="{FF2B5EF4-FFF2-40B4-BE49-F238E27FC236}">
                      <a16:creationId xmlns:a16="http://schemas.microsoft.com/office/drawing/2014/main" id="{FFCD0973-9839-4261-A9A7-890695621053}"/>
                    </a:ext>
                  </a:extLst>
                </p:cNvPr>
                <p:cNvSpPr/>
                <p:nvPr/>
              </p:nvSpPr>
              <p:spPr>
                <a:xfrm>
                  <a:off x="4466926" y="1281365"/>
                  <a:ext cx="986507" cy="9144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>
                      <a:moveTo>
                        <a:pt x="0" y="45720"/>
                      </a:moveTo>
                      <a:lnTo>
                        <a:pt x="986507" y="45720"/>
                      </a:lnTo>
                    </a:path>
                  </a:pathLst>
                </a:custGeom>
                <a:grpFill/>
                <a:ln w="44450" cmpd="sng">
                  <a:solidFill>
                    <a:srgbClr val="002D48"/>
                  </a:solidFill>
                  <a:headEnd w="lg" len="lg"/>
                  <a:tailEnd type="stealth" w="lg" len="lg"/>
                </a:ln>
              </p:spPr>
              <p:style>
                <a:lnRef idx="1">
                  <a:scrgbClr r="0" g="0" b="0"/>
                </a:lnRef>
                <a:fillRef idx="0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tx1">
                    <a:hueOff val="0"/>
                    <a:satOff val="0"/>
                    <a:lumOff val="0"/>
                    <a:alphaOff val="0"/>
                  </a:schemeClr>
                </a:fontRef>
              </p:style>
            </p:sp>
            <p:sp>
              <p:nvSpPr>
                <p:cNvPr id="145" name="Прямая соединительная линия 4">
                  <a:extLst>
                    <a:ext uri="{FF2B5EF4-FFF2-40B4-BE49-F238E27FC236}">
                      <a16:creationId xmlns:a16="http://schemas.microsoft.com/office/drawing/2014/main" id="{E486D672-31E0-4534-8A8A-489BBC3657EE}"/>
                    </a:ext>
                  </a:extLst>
                </p:cNvPr>
                <p:cNvSpPr txBox="1"/>
                <p:nvPr/>
              </p:nvSpPr>
              <p:spPr>
                <a:xfrm>
                  <a:off x="5353116" y="1321999"/>
                  <a:ext cx="50855" cy="10171"/>
                </a:xfrm>
                <a:prstGeom prst="rect">
                  <a:avLst/>
                </a:prstGeom>
                <a:grpFill/>
                <a:ln>
                  <a:solidFill>
                    <a:srgbClr val="002D48"/>
                  </a:solidFill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tx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spcFirstLastPara="0" vert="horz" wrap="square" lIns="8461" tIns="0" rIns="8461" bIns="0" numCol="1" spcCol="1270" anchor="ctr" anchorCtr="0">
                  <a:noAutofit/>
                </a:bodyPr>
                <a:lstStyle/>
                <a:p>
                  <a:pPr algn="ctr" defTabSz="710809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endParaRPr lang="ru-RU" sz="1599" b="1" dirty="0">
                    <a:latin typeface="Aeroport" panose="02000000000000000000" pitchFamily="2" charset="-52"/>
                  </a:endParaRPr>
                </a:p>
              </p:txBody>
            </p:sp>
          </p:grpSp>
          <p:grpSp>
            <p:nvGrpSpPr>
              <p:cNvPr id="135" name="Группа 134">
                <a:extLst>
                  <a:ext uri="{FF2B5EF4-FFF2-40B4-BE49-F238E27FC236}">
                    <a16:creationId xmlns:a16="http://schemas.microsoft.com/office/drawing/2014/main" id="{C79076BA-D9A9-4162-B5BD-BA99563F077E}"/>
                  </a:ext>
                </a:extLst>
              </p:cNvPr>
              <p:cNvGrpSpPr/>
              <p:nvPr/>
            </p:nvGrpSpPr>
            <p:grpSpPr>
              <a:xfrm flipV="1">
                <a:off x="11125443" y="5871576"/>
                <a:ext cx="1967671" cy="1897282"/>
                <a:chOff x="3049243" y="965338"/>
                <a:chExt cx="966094" cy="966094"/>
              </a:xfrm>
              <a:grpFill/>
            </p:grpSpPr>
            <p:sp>
              <p:nvSpPr>
                <p:cNvPr id="142" name="Овал 141">
                  <a:extLst>
                    <a:ext uri="{FF2B5EF4-FFF2-40B4-BE49-F238E27FC236}">
                      <a16:creationId xmlns:a16="http://schemas.microsoft.com/office/drawing/2014/main" id="{89E0D8E3-BA42-416A-B4AB-C07200E25344}"/>
                    </a:ext>
                  </a:extLst>
                </p:cNvPr>
                <p:cNvSpPr/>
                <p:nvPr/>
              </p:nvSpPr>
              <p:spPr>
                <a:xfrm>
                  <a:off x="3049243" y="965338"/>
                  <a:ext cx="966094" cy="966094"/>
                </a:xfrm>
                <a:prstGeom prst="ellipse">
                  <a:avLst/>
                </a:prstGeom>
                <a:grpFill/>
                <a:ln w="19050">
                  <a:solidFill>
                    <a:srgbClr val="002D48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1199" dirty="0">
                    <a:latin typeface="Aeroport" panose="02000000000000000000" pitchFamily="2" charset="-52"/>
                  </a:endParaRPr>
                </a:p>
              </p:txBody>
            </p:sp>
            <p:sp>
              <p:nvSpPr>
                <p:cNvPr id="143" name="Овал 142">
                  <a:extLst>
                    <a:ext uri="{FF2B5EF4-FFF2-40B4-BE49-F238E27FC236}">
                      <a16:creationId xmlns:a16="http://schemas.microsoft.com/office/drawing/2014/main" id="{4EA8C151-D343-4950-8A4A-03ACFC19AFBF}"/>
                    </a:ext>
                  </a:extLst>
                </p:cNvPr>
                <p:cNvSpPr/>
                <p:nvPr/>
              </p:nvSpPr>
              <p:spPr>
                <a:xfrm flipV="1">
                  <a:off x="3144023" y="1061329"/>
                  <a:ext cx="776534" cy="776534"/>
                </a:xfrm>
                <a:prstGeom prst="ellipse">
                  <a:avLst/>
                </a:prstGeom>
                <a:grpFill/>
                <a:ln>
                  <a:solidFill>
                    <a:srgbClr val="002D48"/>
                  </a:solidFill>
                </a:ln>
                <a:effectLst>
                  <a:innerShdw blurRad="114300">
                    <a:prstClr val="black">
                      <a:alpha val="59000"/>
                    </a:prstClr>
                  </a:innerShdw>
                </a:effectLst>
              </p:spPr>
              <p:style>
                <a:lnRef idx="1">
                  <a:schemeClr val="accent1"/>
                </a:lnRef>
                <a:fillRef idx="1003">
                  <a:schemeClr val="dk2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kk-KZ" sz="2399" b="1" dirty="0" smtClean="0">
                      <a:solidFill>
                        <a:schemeClr val="bg1"/>
                      </a:solidFill>
                      <a:latin typeface="Aeroport" panose="02000000000000000000" pitchFamily="2" charset="-52"/>
                      <a:cs typeface="Arial" panose="020B0604020202020204" pitchFamily="34" charset="0"/>
                    </a:rPr>
                    <a:t>6</a:t>
                  </a:r>
                  <a:endParaRPr lang="en-US" sz="2399" b="1" dirty="0">
                    <a:solidFill>
                      <a:schemeClr val="bg1"/>
                    </a:solidFill>
                    <a:latin typeface="Aeroport" panose="02000000000000000000" pitchFamily="2" charset="-52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136" name="Группа 135">
                <a:extLst>
                  <a:ext uri="{FF2B5EF4-FFF2-40B4-BE49-F238E27FC236}">
                    <a16:creationId xmlns:a16="http://schemas.microsoft.com/office/drawing/2014/main" id="{89F96DC7-168E-4BF1-9E54-FB767EA95CD1}"/>
                  </a:ext>
                </a:extLst>
              </p:cNvPr>
              <p:cNvGrpSpPr/>
              <p:nvPr/>
            </p:nvGrpSpPr>
            <p:grpSpPr>
              <a:xfrm rot="5400000" flipV="1">
                <a:off x="15276723" y="7680571"/>
                <a:ext cx="1220646" cy="241579"/>
                <a:chOff x="4466926" y="1281365"/>
                <a:chExt cx="986507" cy="91440"/>
              </a:xfrm>
              <a:grpFill/>
            </p:grpSpPr>
            <p:sp>
              <p:nvSpPr>
                <p:cNvPr id="140" name="Прямая соединительная линия 3">
                  <a:extLst>
                    <a:ext uri="{FF2B5EF4-FFF2-40B4-BE49-F238E27FC236}">
                      <a16:creationId xmlns:a16="http://schemas.microsoft.com/office/drawing/2014/main" id="{8DF3DE95-F43B-49BD-81FD-E4E56E6760E7}"/>
                    </a:ext>
                  </a:extLst>
                </p:cNvPr>
                <p:cNvSpPr/>
                <p:nvPr/>
              </p:nvSpPr>
              <p:spPr>
                <a:xfrm>
                  <a:off x="4466926" y="1281365"/>
                  <a:ext cx="986507" cy="9144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>
                      <a:moveTo>
                        <a:pt x="0" y="45720"/>
                      </a:moveTo>
                      <a:lnTo>
                        <a:pt x="986507" y="45720"/>
                      </a:lnTo>
                    </a:path>
                  </a:pathLst>
                </a:custGeom>
                <a:grpFill/>
                <a:ln w="44450" cmpd="sng">
                  <a:solidFill>
                    <a:srgbClr val="002D48"/>
                  </a:solidFill>
                  <a:headEnd w="lg" len="lg"/>
                  <a:tailEnd type="stealth" w="lg" len="lg"/>
                </a:ln>
              </p:spPr>
              <p:style>
                <a:lnRef idx="1">
                  <a:scrgbClr r="0" g="0" b="0"/>
                </a:lnRef>
                <a:fillRef idx="0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tx1">
                    <a:hueOff val="0"/>
                    <a:satOff val="0"/>
                    <a:lumOff val="0"/>
                    <a:alphaOff val="0"/>
                  </a:schemeClr>
                </a:fontRef>
              </p:style>
            </p:sp>
            <p:sp>
              <p:nvSpPr>
                <p:cNvPr id="141" name="Прямая соединительная линия 4">
                  <a:extLst>
                    <a:ext uri="{FF2B5EF4-FFF2-40B4-BE49-F238E27FC236}">
                      <a16:creationId xmlns:a16="http://schemas.microsoft.com/office/drawing/2014/main" id="{386E6BFD-4E01-4B2D-BBF9-0B0EABA6CE4E}"/>
                    </a:ext>
                  </a:extLst>
                </p:cNvPr>
                <p:cNvSpPr txBox="1"/>
                <p:nvPr/>
              </p:nvSpPr>
              <p:spPr>
                <a:xfrm>
                  <a:off x="5353116" y="1321999"/>
                  <a:ext cx="50855" cy="10171"/>
                </a:xfrm>
                <a:prstGeom prst="rect">
                  <a:avLst/>
                </a:prstGeom>
                <a:grpFill/>
                <a:ln>
                  <a:solidFill>
                    <a:srgbClr val="002D48"/>
                  </a:solidFill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tx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spcFirstLastPara="0" vert="horz" wrap="square" lIns="8461" tIns="0" rIns="8461" bIns="0" numCol="1" spcCol="1270" anchor="ctr" anchorCtr="0">
                  <a:noAutofit/>
                </a:bodyPr>
                <a:lstStyle/>
                <a:p>
                  <a:pPr algn="ctr" defTabSz="710809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endParaRPr lang="ru-RU" sz="1599" b="1" dirty="0">
                    <a:latin typeface="Aeroport" panose="02000000000000000000" pitchFamily="2" charset="-52"/>
                  </a:endParaRPr>
                </a:p>
              </p:txBody>
            </p:sp>
          </p:grpSp>
        </p:grpSp>
        <p:grpSp>
          <p:nvGrpSpPr>
            <p:cNvPr id="137" name="Группа 136">
              <a:extLst>
                <a:ext uri="{FF2B5EF4-FFF2-40B4-BE49-F238E27FC236}">
                  <a16:creationId xmlns:a16="http://schemas.microsoft.com/office/drawing/2014/main" id="{6744E8C2-6B8B-478C-8D09-94399D349670}"/>
                </a:ext>
              </a:extLst>
            </p:cNvPr>
            <p:cNvGrpSpPr/>
            <p:nvPr/>
          </p:nvGrpSpPr>
          <p:grpSpPr>
            <a:xfrm flipV="1">
              <a:off x="14849060" y="5871576"/>
              <a:ext cx="1967671" cy="1897282"/>
              <a:chOff x="3049243" y="965338"/>
              <a:chExt cx="966094" cy="966094"/>
            </a:xfrm>
            <a:grpFill/>
          </p:grpSpPr>
          <p:sp>
            <p:nvSpPr>
              <p:cNvPr id="138" name="Овал 137">
                <a:extLst>
                  <a:ext uri="{FF2B5EF4-FFF2-40B4-BE49-F238E27FC236}">
                    <a16:creationId xmlns:a16="http://schemas.microsoft.com/office/drawing/2014/main" id="{E04F809E-7A39-4D22-BAC1-C6DFC0817800}"/>
                  </a:ext>
                </a:extLst>
              </p:cNvPr>
              <p:cNvSpPr/>
              <p:nvPr/>
            </p:nvSpPr>
            <p:spPr>
              <a:xfrm>
                <a:off x="3049243" y="965338"/>
                <a:ext cx="966094" cy="966094"/>
              </a:xfrm>
              <a:prstGeom prst="ellipse">
                <a:avLst/>
              </a:prstGeom>
              <a:grpFill/>
              <a:ln w="19050">
                <a:solidFill>
                  <a:srgbClr val="002D4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199" dirty="0">
                  <a:latin typeface="Aeroport" panose="02000000000000000000" pitchFamily="2" charset="-52"/>
                </a:endParaRPr>
              </a:p>
            </p:txBody>
          </p:sp>
          <p:sp>
            <p:nvSpPr>
              <p:cNvPr id="139" name="Овал 138">
                <a:extLst>
                  <a:ext uri="{FF2B5EF4-FFF2-40B4-BE49-F238E27FC236}">
                    <a16:creationId xmlns:a16="http://schemas.microsoft.com/office/drawing/2014/main" id="{E0131A46-9746-4E3A-A5CB-35AAA6247B2E}"/>
                  </a:ext>
                </a:extLst>
              </p:cNvPr>
              <p:cNvSpPr/>
              <p:nvPr/>
            </p:nvSpPr>
            <p:spPr>
              <a:xfrm flipV="1">
                <a:off x="3144023" y="1061329"/>
                <a:ext cx="776534" cy="776534"/>
              </a:xfrm>
              <a:prstGeom prst="ellipse">
                <a:avLst/>
              </a:prstGeom>
              <a:grpFill/>
              <a:ln>
                <a:solidFill>
                  <a:srgbClr val="002D48"/>
                </a:solidFill>
              </a:ln>
              <a:effectLst>
                <a:innerShdw blurRad="114300">
                  <a:prstClr val="black">
                    <a:alpha val="59000"/>
                  </a:prstClr>
                </a:innerShdw>
              </a:effectLst>
            </p:spPr>
            <p:style>
              <a:lnRef idx="1">
                <a:schemeClr val="accent1"/>
              </a:lnRef>
              <a:fillRef idx="1003">
                <a:schemeClr val="dk2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kk-KZ" sz="2399" b="1" dirty="0" smtClean="0">
                    <a:solidFill>
                      <a:schemeClr val="bg1"/>
                    </a:solidFill>
                    <a:latin typeface="Aeroport" panose="02000000000000000000" pitchFamily="2" charset="-52"/>
                    <a:cs typeface="Arial" panose="020B0604020202020204" pitchFamily="34" charset="0"/>
                  </a:rPr>
                  <a:t>8</a:t>
                </a:r>
                <a:endParaRPr lang="en-US" sz="2399" b="1" dirty="0">
                  <a:solidFill>
                    <a:schemeClr val="bg1"/>
                  </a:solidFill>
                  <a:latin typeface="Aeroport" panose="02000000000000000000" pitchFamily="2" charset="-52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id="{13E92838-AFA8-4E69-B926-7C0A06B3DF35}"/>
              </a:ext>
            </a:extLst>
          </p:cNvPr>
          <p:cNvSpPr/>
          <p:nvPr/>
        </p:nvSpPr>
        <p:spPr>
          <a:xfrm>
            <a:off x="296905" y="140641"/>
            <a:ext cx="9264584" cy="748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132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ВАЖНЫЕ СОСТАВЛЯЮЩИЕ ЭФФЕКТИВНОЙ СИСТЕМЫ АНТИКОРРУПЦИОННОГО КОМПЛАЕНСА</a:t>
            </a:r>
            <a:endParaRPr lang="ru-RU" sz="2132" dirty="0">
              <a:solidFill>
                <a:schemeClr val="tx2"/>
              </a:solidFill>
              <a:latin typeface="Aeroport" panose="02000000000000000000" pitchFamily="2" charset="-52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6" name="Прямоугольник 65">
            <a:extLst>
              <a:ext uri="{FF2B5EF4-FFF2-40B4-BE49-F238E27FC236}">
                <a16:creationId xmlns:a16="http://schemas.microsoft.com/office/drawing/2014/main" id="{13E92838-AFA8-4E69-B926-7C0A06B3DF35}"/>
              </a:ext>
            </a:extLst>
          </p:cNvPr>
          <p:cNvSpPr/>
          <p:nvPr/>
        </p:nvSpPr>
        <p:spPr>
          <a:xfrm>
            <a:off x="8705633" y="6197789"/>
            <a:ext cx="3292572" cy="420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132" u="sng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ПРИМЕРЫ </a:t>
            </a:r>
            <a:endParaRPr lang="ru-RU" sz="2132" u="sng" dirty="0">
              <a:solidFill>
                <a:schemeClr val="tx2"/>
              </a:solidFill>
              <a:latin typeface="Aeroport" panose="02000000000000000000" pitchFamily="2" charset="-52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" name="Стрелка вправо 1"/>
          <p:cNvSpPr/>
          <p:nvPr/>
        </p:nvSpPr>
        <p:spPr>
          <a:xfrm>
            <a:off x="10240460" y="6268514"/>
            <a:ext cx="1031889" cy="261883"/>
          </a:xfrm>
          <a:prstGeom prst="rightArrow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Aeroport" panose="02000000000000000000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360950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единительная линия 4"/>
          <p:cNvCxnSpPr/>
          <p:nvPr/>
        </p:nvCxnSpPr>
        <p:spPr>
          <a:xfrm>
            <a:off x="0" y="1127153"/>
            <a:ext cx="12192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4087"/>
            <a:ext cx="5977171" cy="5464898"/>
          </a:xfrm>
          <a:prstGeom prst="rect">
            <a:avLst/>
          </a:prstGeom>
        </p:spPr>
      </p:pic>
      <p:sp>
        <p:nvSpPr>
          <p:cNvPr id="8" name="Умножение 7"/>
          <p:cNvSpPr/>
          <p:nvPr/>
        </p:nvSpPr>
        <p:spPr>
          <a:xfrm>
            <a:off x="4759695" y="5989627"/>
            <a:ext cx="599768" cy="602424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7171" y="434087"/>
            <a:ext cx="6214829" cy="5464898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5359463" y="6120492"/>
            <a:ext cx="3384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b="1" dirty="0" smtClean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КОНФЛИКТ ИНТЕРЕСОВ</a:t>
            </a:r>
            <a:endParaRPr lang="ru-RU" b="1" dirty="0">
              <a:solidFill>
                <a:schemeClr val="tx2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0223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Прямая соединительная линия 1"/>
          <p:cNvCxnSpPr/>
          <p:nvPr/>
        </p:nvCxnSpPr>
        <p:spPr>
          <a:xfrm>
            <a:off x="0" y="1127153"/>
            <a:ext cx="12192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04" y="0"/>
            <a:ext cx="6076335" cy="557980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999943" y="5966294"/>
            <a:ext cx="113759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1600" b="1" dirty="0" smtClean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ФУНКЦИИ ПО КОМПЛАЕНС ВОЗЛОЖЕНЫ НА ЗАМЕСТИТЕЛЯ ДИРЕКТОРА, </a:t>
            </a:r>
          </a:p>
          <a:p>
            <a:r>
              <a:rPr lang="kk-KZ" sz="1600" b="1" dirty="0" smtClean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НО ПО ФАКТУ ЕГО ФУНКЦИИ ОТРАЖЕНЫ В ДОЛЖНОСТНЫХ ИНСТРУКЦИЯХ ЮРИСТА</a:t>
            </a:r>
            <a:endParaRPr lang="ru-RU" sz="1600" b="1" dirty="0">
              <a:solidFill>
                <a:schemeClr val="tx2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" name="Умножение 10"/>
          <p:cNvSpPr/>
          <p:nvPr/>
        </p:nvSpPr>
        <p:spPr>
          <a:xfrm>
            <a:off x="1400175" y="5948645"/>
            <a:ext cx="599768" cy="602424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34296" y="104774"/>
            <a:ext cx="5386548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9435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Прямая соединительная линия 1"/>
          <p:cNvCxnSpPr/>
          <p:nvPr/>
        </p:nvCxnSpPr>
        <p:spPr>
          <a:xfrm>
            <a:off x="0" y="1127153"/>
            <a:ext cx="12192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Умножение 7"/>
          <p:cNvSpPr/>
          <p:nvPr/>
        </p:nvSpPr>
        <p:spPr>
          <a:xfrm>
            <a:off x="2581276" y="5861300"/>
            <a:ext cx="599768" cy="602424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3181044" y="5878949"/>
            <a:ext cx="113759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1600" b="1" dirty="0" smtClean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ДОЛЖНОСТНЫХ ИНСТРУКЦИЯХ ОТСУТСТВУЮТ ФУНКЦИИ </a:t>
            </a:r>
          </a:p>
          <a:p>
            <a:r>
              <a:rPr lang="kk-KZ" sz="1600" b="1" dirty="0" smtClean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 ПРЕДУПРЕЖДЕНИЮ КОРРУПЦИИ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2154" y="0"/>
            <a:ext cx="6339846" cy="569302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31" y="127028"/>
            <a:ext cx="5958348" cy="5209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8233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6802" y="807"/>
            <a:ext cx="12191999" cy="728292"/>
          </a:xfrm>
          <a:prstGeom prst="rect">
            <a:avLst/>
          </a:prstGeom>
          <a:solidFill>
            <a:srgbClr val="002D48"/>
          </a:solidFill>
          <a:ln>
            <a:solidFill>
              <a:srgbClr val="002D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Google Shape;258;p2"/>
          <p:cNvSpPr txBox="1"/>
          <p:nvPr/>
        </p:nvSpPr>
        <p:spPr>
          <a:xfrm>
            <a:off x="751363" y="153630"/>
            <a:ext cx="10702876" cy="461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C000"/>
                </a:solidFill>
                <a:latin typeface="Aeroport" panose="02000000000000000000" pitchFamily="2" charset="-52"/>
                <a:cs typeface="Arial" panose="020B0604020202020204" pitchFamily="34" charset="0"/>
              </a:rPr>
              <a:t>КООРДИНАЦИЯ АНТИКОРРУПЦИОННОГО КОМПЛАЕНСА</a:t>
            </a:r>
            <a:endParaRPr lang="ru-RU" sz="2400" b="1" dirty="0">
              <a:solidFill>
                <a:srgbClr val="FFC000"/>
              </a:solidFill>
              <a:latin typeface="Aeroport" panose="02000000000000000000" pitchFamily="2" charset="-52"/>
              <a:cs typeface="Arial" panose="020B0604020202020204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85750" y="1031245"/>
            <a:ext cx="4441370" cy="5622647"/>
          </a:xfrm>
          <a:prstGeom prst="rect">
            <a:avLst/>
          </a:prstGeom>
          <a:solidFill>
            <a:srgbClr val="002D48"/>
          </a:solidFill>
          <a:ln>
            <a:solidFill>
              <a:srgbClr val="002D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714374" y="1224642"/>
            <a:ext cx="358412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b="1" dirty="0" smtClean="0">
                <a:solidFill>
                  <a:schemeClr val="accent4"/>
                </a:solidFill>
                <a:latin typeface="Aeroport" panose="02000000000000000000" pitchFamily="2" charset="-52"/>
              </a:rPr>
              <a:t>УСИЛЕНИЕ КООРДИНИРУЮЩЕЙ РОЛИ АГЕНТСТВА</a:t>
            </a:r>
            <a:endParaRPr lang="ru-RU" sz="1800" b="1" dirty="0">
              <a:solidFill>
                <a:schemeClr val="accent4"/>
              </a:solidFill>
              <a:latin typeface="Aeroport" panose="02000000000000000000" pitchFamily="2" charset="-52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6979" y="2422339"/>
            <a:ext cx="3945391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300" dirty="0" smtClean="0">
                <a:solidFill>
                  <a:schemeClr val="bg1"/>
                </a:solidFill>
                <a:latin typeface="Aeroport" panose="02000000000000000000" pitchFamily="2" charset="-52"/>
              </a:rPr>
              <a:t>НА РАССМОТРЕНИИ </a:t>
            </a:r>
            <a:r>
              <a:rPr lang="ru-RU" sz="1300" b="1" dirty="0" smtClean="0">
                <a:solidFill>
                  <a:schemeClr val="accent4"/>
                </a:solidFill>
                <a:latin typeface="Aeroport" panose="02000000000000000000" pitchFamily="2" charset="-52"/>
              </a:rPr>
              <a:t>МАЖИЛИСА ПАРЛАМЕНТА</a:t>
            </a:r>
            <a:r>
              <a:rPr lang="ru-RU" sz="1300" b="1" dirty="0" smtClean="0">
                <a:solidFill>
                  <a:schemeClr val="bg1"/>
                </a:solidFill>
                <a:latin typeface="Aeroport" panose="02000000000000000000" pitchFamily="2" charset="-52"/>
              </a:rPr>
              <a:t> </a:t>
            </a:r>
            <a:r>
              <a:rPr lang="ru-RU" sz="1300" dirty="0" smtClean="0">
                <a:solidFill>
                  <a:schemeClr val="bg1"/>
                </a:solidFill>
                <a:latin typeface="Aeroport" panose="02000000000000000000" pitchFamily="2" charset="-52"/>
              </a:rPr>
              <a:t>ПРОЕКТ ЗАКОНА «О ВНЕСЕНИЙ ИЗМЕНЕНИЙ И ДОПОЛНЕНИЙ В НЕКОТОРЫЕ ЗАКОНОДАТЕЛЬНЫЕ АКТЫ РК ПО ВОПРОСАМ ПРОТИВОДЕЙСТВИЯ КОРРУПЦИИ»:</a:t>
            </a:r>
            <a:endParaRPr lang="ru-RU" sz="1300" dirty="0">
              <a:solidFill>
                <a:schemeClr val="bg1"/>
              </a:solidFill>
              <a:latin typeface="Aeroport" panose="02000000000000000000" pitchFamily="2" charset="-52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496979" y="3876308"/>
            <a:ext cx="394539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Clr>
                <a:schemeClr val="bg1"/>
              </a:buClr>
              <a:buFont typeface="Wingdings" panose="05000000000000000000" pitchFamily="2" charset="2"/>
              <a:buChar char="§"/>
            </a:pPr>
            <a:r>
              <a:rPr lang="ru-RU" sz="1200" dirty="0" smtClean="0">
                <a:solidFill>
                  <a:schemeClr val="bg1"/>
                </a:solidFill>
                <a:latin typeface="Aeroport" panose="02000000000000000000" pitchFamily="2" charset="-52"/>
              </a:rPr>
              <a:t>РАЗРАБОТКА И УТВЕРЖДЕНИЕ АГЕНТСТВОМ </a:t>
            </a:r>
            <a:r>
              <a:rPr lang="ru-RU" sz="1200" b="1" dirty="0" smtClean="0">
                <a:solidFill>
                  <a:schemeClr val="accent4"/>
                </a:solidFill>
                <a:latin typeface="Aeroport" panose="02000000000000000000" pitchFamily="2" charset="-52"/>
              </a:rPr>
              <a:t>ТИПОВОГО ПОЛОЖЕНИЯ </a:t>
            </a:r>
            <a:r>
              <a:rPr lang="ru-RU" sz="1200" dirty="0" smtClean="0">
                <a:solidFill>
                  <a:schemeClr val="bg1"/>
                </a:solidFill>
                <a:latin typeface="Aeroport" panose="02000000000000000000" pitchFamily="2" charset="-52"/>
              </a:rPr>
              <a:t>ОБ АНТИКОРРУПЦИОННЫХ КОМПЛАЕНС-СЛУЖБАХ В СУБЪЕКТАХ КВАЗИГОСУДАРСТВЕННОГО СЕКТОРА;</a:t>
            </a:r>
          </a:p>
          <a:p>
            <a:pPr marL="171450" indent="-171450">
              <a:buClr>
                <a:schemeClr val="bg1"/>
              </a:buClr>
              <a:buFont typeface="Wingdings" panose="05000000000000000000" pitchFamily="2" charset="2"/>
              <a:buChar char="§"/>
            </a:pPr>
            <a:endParaRPr lang="ru-RU" sz="1200" dirty="0">
              <a:solidFill>
                <a:schemeClr val="bg1"/>
              </a:solidFill>
              <a:latin typeface="Aeroport" panose="02000000000000000000" pitchFamily="2" charset="-52"/>
            </a:endParaRPr>
          </a:p>
          <a:p>
            <a:pPr marL="171450" indent="-171450">
              <a:buClr>
                <a:schemeClr val="bg1"/>
              </a:buClr>
              <a:buFont typeface="Wingdings" panose="05000000000000000000" pitchFamily="2" charset="2"/>
              <a:buChar char="§"/>
            </a:pPr>
            <a:r>
              <a:rPr lang="ru-RU" sz="1200" dirty="0" smtClean="0">
                <a:solidFill>
                  <a:schemeClr val="bg1"/>
                </a:solidFill>
                <a:latin typeface="Aeroport" panose="02000000000000000000" pitchFamily="2" charset="-52"/>
              </a:rPr>
              <a:t>КООРДИНАЦИЯ ДЕЯТЕЛЬНОСТИ </a:t>
            </a:r>
            <a:r>
              <a:rPr lang="ru-RU" sz="1200" b="1" dirty="0" smtClean="0">
                <a:solidFill>
                  <a:schemeClr val="accent4"/>
                </a:solidFill>
                <a:latin typeface="Aeroport" panose="02000000000000000000" pitchFamily="2" charset="-52"/>
              </a:rPr>
              <a:t>СУБЪЕКТОВ КВАЗИГОСУДАРСТВЕННОГО СЕКТОРА </a:t>
            </a:r>
            <a:r>
              <a:rPr lang="ru-RU" sz="1200" dirty="0" smtClean="0">
                <a:solidFill>
                  <a:schemeClr val="bg1"/>
                </a:solidFill>
                <a:latin typeface="Aeroport" panose="02000000000000000000" pitchFamily="2" charset="-52"/>
              </a:rPr>
              <a:t>В ВОПРОСАХ ПРЕДУПРЕЖДЕНИЯ КОРРУПЦИИ</a:t>
            </a:r>
            <a:endParaRPr lang="ru-RU" sz="1200" dirty="0">
              <a:solidFill>
                <a:schemeClr val="bg1"/>
              </a:solidFill>
              <a:latin typeface="Aeroport" panose="02000000000000000000" pitchFamily="2" charset="-5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841543" y="1079636"/>
            <a:ext cx="5359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tx2"/>
                </a:solidFill>
              </a:rPr>
              <a:t>ПРОЕКТ </a:t>
            </a:r>
            <a:r>
              <a:rPr lang="ru-RU" b="1" dirty="0">
                <a:solidFill>
                  <a:schemeClr val="tx2"/>
                </a:solidFill>
              </a:rPr>
              <a:t>ТИПОВОГО ПОЛОЖЕНИЯ ОБ АНТИКОРРУПЦИОННЫХ </a:t>
            </a:r>
            <a:r>
              <a:rPr lang="ru-RU" b="1" dirty="0" smtClean="0">
                <a:solidFill>
                  <a:schemeClr val="tx2"/>
                </a:solidFill>
              </a:rPr>
              <a:t>КОМПЛАЕНС-СЛУЖБАХ</a:t>
            </a:r>
            <a:endParaRPr lang="ru-RU" b="1" dirty="0">
              <a:solidFill>
                <a:schemeClr val="tx2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314445" y="1842020"/>
            <a:ext cx="6414053" cy="4001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fontAlgn="base">
              <a:spcAft>
                <a:spcPts val="600"/>
              </a:spcAft>
              <a:buFont typeface="Times New Roman" panose="02020603050405020304" pitchFamily="18" charset="0"/>
              <a:buAutoNum type="arabicParenR"/>
              <a:tabLst>
                <a:tab pos="450215" algn="l"/>
                <a:tab pos="900430" algn="l"/>
              </a:tabLst>
            </a:pPr>
            <a:r>
              <a:rPr lang="ru-RU" sz="1200" spc="10" dirty="0" smtClean="0">
                <a:solidFill>
                  <a:schemeClr val="tx2"/>
                </a:solidFill>
                <a:latin typeface="Aeroport" panose="02000000000000000000" pitchFamily="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РАЗРАБОТКА ВНУТРЕННЕЙ ПОЛИТИКИ ПРОТИВОДЕЙСТВИЯ КОРРУПЦИИ;</a:t>
            </a:r>
            <a:endParaRPr lang="ru-RU" sz="1050" dirty="0" smtClean="0">
              <a:solidFill>
                <a:schemeClr val="tx2"/>
              </a:solidFill>
              <a:latin typeface="Aeroport" panose="02000000000000000000" pitchFamily="2" charset="-52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fontAlgn="base">
              <a:spcAft>
                <a:spcPts val="600"/>
              </a:spcAft>
              <a:buFont typeface="Times New Roman" panose="02020603050405020304" pitchFamily="18" charset="0"/>
              <a:buAutoNum type="arabicParenR"/>
              <a:tabLst>
                <a:tab pos="450215" algn="l"/>
              </a:tabLst>
            </a:pPr>
            <a:r>
              <a:rPr lang="ru-RU" sz="1200" spc="10" dirty="0">
                <a:solidFill>
                  <a:schemeClr val="tx2"/>
                </a:solidFill>
                <a:latin typeface="Aeroport" panose="02000000000000000000" pitchFamily="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РАЗРАБОТКА</a:t>
            </a:r>
            <a:r>
              <a:rPr lang="ru-RU" sz="1200" spc="10" dirty="0" smtClean="0">
                <a:solidFill>
                  <a:schemeClr val="tx2"/>
                </a:solidFill>
                <a:latin typeface="Aeroport" panose="02000000000000000000" pitchFamily="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 ИНСТРУКЦИИ ПО ПРОТИВОДЕЙСТВИЮ КОРРУПЦИИ ДЛЯ РАБОТНИКОВ ОРГАНИЗАЦИИ;</a:t>
            </a:r>
            <a:endParaRPr lang="ru-RU" sz="1050" dirty="0" smtClean="0">
              <a:solidFill>
                <a:schemeClr val="tx2"/>
              </a:solidFill>
              <a:latin typeface="Aeroport" panose="02000000000000000000" pitchFamily="2" charset="-52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fontAlgn="base">
              <a:spcAft>
                <a:spcPts val="600"/>
              </a:spcAft>
              <a:buFont typeface="Times New Roman" panose="02020603050405020304" pitchFamily="18" charset="0"/>
              <a:buAutoNum type="arabicParenR"/>
              <a:tabLst>
                <a:tab pos="450215" algn="l"/>
                <a:tab pos="810260" algn="l"/>
              </a:tabLst>
            </a:pPr>
            <a:r>
              <a:rPr lang="ru-RU" sz="1200" spc="10" dirty="0" smtClean="0">
                <a:solidFill>
                  <a:schemeClr val="tx2"/>
                </a:solidFill>
                <a:latin typeface="Aeroport" panose="02000000000000000000" pitchFamily="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ПРОДВИЖЕНИЕ КОРПОРАТИВНЫХ ЭТИЧЕСКИХ ЦЕННОСТЕЙ;</a:t>
            </a:r>
            <a:endParaRPr lang="ru-RU" sz="1050" dirty="0" smtClean="0">
              <a:solidFill>
                <a:schemeClr val="tx2"/>
              </a:solidFill>
              <a:latin typeface="Aeroport" panose="02000000000000000000" pitchFamily="2" charset="-52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fontAlgn="base">
              <a:spcAft>
                <a:spcPts val="600"/>
              </a:spcAft>
              <a:buFont typeface="Times New Roman" panose="02020603050405020304" pitchFamily="18" charset="0"/>
              <a:buAutoNum type="arabicParenR"/>
              <a:tabLst>
                <a:tab pos="450215" algn="l"/>
              </a:tabLst>
            </a:pPr>
            <a:r>
              <a:rPr lang="ru-RU" sz="1200" spc="10" dirty="0">
                <a:solidFill>
                  <a:schemeClr val="tx2"/>
                </a:solidFill>
                <a:latin typeface="Aeroport" panose="02000000000000000000" pitchFamily="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РАЗРАБОТКА</a:t>
            </a:r>
            <a:r>
              <a:rPr lang="ru-RU" sz="1200" spc="10" dirty="0" smtClean="0">
                <a:solidFill>
                  <a:schemeClr val="tx2"/>
                </a:solidFill>
                <a:latin typeface="Aeroport" panose="02000000000000000000" pitchFamily="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 И МОНИТОРИНГ ИСПОЛНЕНИЯ СТРУКТУРНЫМИ ПОДРАЗДЕЛЕНИЯМИ ВНУТРЕННЕЙ ПРОГРАММЫ ПРОТИВОДЕЙСТВИЯ КОРРУПЦИИ;</a:t>
            </a:r>
            <a:endParaRPr lang="ru-RU" sz="1050" dirty="0" smtClean="0">
              <a:solidFill>
                <a:schemeClr val="tx2"/>
              </a:solidFill>
              <a:latin typeface="Aeroport" panose="02000000000000000000" pitchFamily="2" charset="-52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fontAlgn="base">
              <a:spcAft>
                <a:spcPts val="600"/>
              </a:spcAft>
              <a:buFont typeface="Times New Roman" panose="02020603050405020304" pitchFamily="18" charset="0"/>
              <a:buAutoNum type="arabicParenR"/>
              <a:tabLst>
                <a:tab pos="450215" algn="l"/>
              </a:tabLst>
            </a:pPr>
            <a:r>
              <a:rPr lang="ru-RU" sz="1200" spc="10" dirty="0" smtClean="0">
                <a:solidFill>
                  <a:schemeClr val="tx2"/>
                </a:solidFill>
                <a:latin typeface="Aeroport" panose="02000000000000000000" pitchFamily="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КООРДИНАЦИЯ ВНУТРЕННЕГО АНАЛИЗА КОРРУПЦИОННЫХ РИСКОВ;</a:t>
            </a:r>
            <a:endParaRPr lang="ru-RU" sz="1050" dirty="0" smtClean="0">
              <a:solidFill>
                <a:schemeClr val="tx2"/>
              </a:solidFill>
              <a:latin typeface="Aeroport" panose="02000000000000000000" pitchFamily="2" charset="-52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fontAlgn="base">
              <a:spcAft>
                <a:spcPts val="600"/>
              </a:spcAft>
              <a:buFont typeface="Times New Roman" panose="02020603050405020304" pitchFamily="18" charset="0"/>
              <a:buAutoNum type="arabicParenR"/>
              <a:tabLst>
                <a:tab pos="450215" algn="l"/>
              </a:tabLst>
            </a:pPr>
            <a:r>
              <a:rPr lang="ru-RU" sz="1200" spc="10" dirty="0" smtClean="0">
                <a:solidFill>
                  <a:schemeClr val="tx2"/>
                </a:solidFill>
                <a:latin typeface="Aeroport" panose="02000000000000000000" pitchFamily="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УПРАВЛЕНИЕ КОРРУПЦИОННЫМИ РИСКАМИ В СУБЪЕКТЕ КВАЗИГОСУДАРСТВЕННОГО СЕКТОРА;</a:t>
            </a:r>
            <a:endParaRPr lang="ru-RU" sz="1050" dirty="0" smtClean="0">
              <a:solidFill>
                <a:schemeClr val="tx2"/>
              </a:solidFill>
              <a:latin typeface="Aeroport" panose="02000000000000000000" pitchFamily="2" charset="-52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fontAlgn="base">
              <a:spcAft>
                <a:spcPts val="600"/>
              </a:spcAft>
              <a:buFont typeface="Times New Roman" panose="02020603050405020304" pitchFamily="18" charset="0"/>
              <a:buAutoNum type="arabicParenR"/>
              <a:tabLst>
                <a:tab pos="450215" algn="l"/>
              </a:tabLst>
            </a:pPr>
            <a:r>
              <a:rPr lang="ru-RU" sz="1200" spc="10" dirty="0" smtClean="0">
                <a:solidFill>
                  <a:schemeClr val="tx2"/>
                </a:solidFill>
                <a:latin typeface="Aeroport" panose="02000000000000000000" pitchFamily="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ВЫЯВЛЕНИЕ, МОНИТОРИНГ И УРЕГУЛИРОВАНИЕ КОНФЛИКТА ИНТЕРЕСОВ;</a:t>
            </a:r>
            <a:endParaRPr lang="ru-RU" sz="1050" dirty="0" smtClean="0">
              <a:solidFill>
                <a:schemeClr val="tx2"/>
              </a:solidFill>
              <a:latin typeface="Aeroport" panose="02000000000000000000" pitchFamily="2" charset="-52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fontAlgn="base">
              <a:spcAft>
                <a:spcPts val="600"/>
              </a:spcAft>
              <a:buFont typeface="Times New Roman" panose="02020603050405020304" pitchFamily="18" charset="0"/>
              <a:buAutoNum type="arabicParenR"/>
              <a:tabLst>
                <a:tab pos="450215" algn="l"/>
                <a:tab pos="810260" algn="l"/>
              </a:tabLst>
            </a:pPr>
            <a:r>
              <a:rPr lang="ru-RU" sz="1200" spc="10" dirty="0" smtClean="0">
                <a:solidFill>
                  <a:schemeClr val="tx2"/>
                </a:solidFill>
                <a:latin typeface="Aeroport" panose="02000000000000000000" pitchFamily="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УРЕГУЛИРОВАНИЕ ВОПРОСОВ ПОДАРКОВ И ПРЕДСТАВИТЕЛЬСКИХ РАСХОДОВ В СУБЪЕКТЕ КВАЗИГОСУДАРСТВЕННОГО СЕКТОРА;</a:t>
            </a:r>
            <a:endParaRPr lang="ru-RU" sz="1050" dirty="0" smtClean="0">
              <a:solidFill>
                <a:schemeClr val="tx2"/>
              </a:solidFill>
              <a:latin typeface="Aeroport" panose="02000000000000000000" pitchFamily="2" charset="-52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fontAlgn="base">
              <a:spcAft>
                <a:spcPts val="600"/>
              </a:spcAft>
              <a:buFont typeface="Times New Roman" panose="02020603050405020304" pitchFamily="18" charset="0"/>
              <a:buAutoNum type="arabicParenR"/>
              <a:tabLst>
                <a:tab pos="450215" algn="l"/>
                <a:tab pos="810260" algn="l"/>
              </a:tabLst>
            </a:pPr>
            <a:r>
              <a:rPr lang="ru-RU" sz="1200" spc="10" dirty="0" smtClean="0">
                <a:solidFill>
                  <a:schemeClr val="tx2"/>
                </a:solidFill>
                <a:latin typeface="Aeroport" panose="02000000000000000000" pitchFamily="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ПРОВЕРКА КОНТРАГЕНТОВ ПРИ ФИНАНСОВЫХ СДЕЛКАХ;</a:t>
            </a:r>
            <a:endParaRPr lang="ru-RU" sz="1050" dirty="0" smtClean="0">
              <a:solidFill>
                <a:schemeClr val="tx2"/>
              </a:solidFill>
              <a:latin typeface="Aeroport" panose="02000000000000000000" pitchFamily="2" charset="-52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fontAlgn="base">
              <a:spcAft>
                <a:spcPts val="600"/>
              </a:spcAft>
              <a:buFont typeface="Times New Roman" panose="02020603050405020304" pitchFamily="18" charset="0"/>
              <a:buAutoNum type="arabicParenR"/>
              <a:tabLst>
                <a:tab pos="450215" algn="l"/>
                <a:tab pos="810260" algn="l"/>
                <a:tab pos="900430" algn="l"/>
              </a:tabLst>
            </a:pPr>
            <a:r>
              <a:rPr lang="ru-RU" sz="1200" spc="10" dirty="0" smtClean="0">
                <a:solidFill>
                  <a:schemeClr val="tx2"/>
                </a:solidFill>
                <a:latin typeface="Aeroport" panose="02000000000000000000" pitchFamily="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СЛУЖЕБНЫЕ ПРОВЕРКИ НА ОСНОВЕ ОБРАЩЕНИЙ (ЖАЛОБ);</a:t>
            </a:r>
            <a:endParaRPr lang="ru-RU" sz="1050" dirty="0" smtClean="0">
              <a:solidFill>
                <a:schemeClr val="tx2"/>
              </a:solidFill>
              <a:latin typeface="Aeroport" panose="02000000000000000000" pitchFamily="2" charset="-52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600"/>
              </a:spcAft>
              <a:buFont typeface="Times New Roman" panose="02020603050405020304" pitchFamily="18" charset="0"/>
              <a:buAutoNum type="arabicParenR"/>
              <a:tabLst>
                <a:tab pos="810260" algn="l"/>
              </a:tabLst>
            </a:pPr>
            <a:r>
              <a:rPr lang="ru-RU" sz="1200" dirty="0" smtClean="0">
                <a:solidFill>
                  <a:schemeClr val="tx2"/>
                </a:solidFill>
                <a:latin typeface="Aeroport" panose="02000000000000000000" pitchFamily="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ОТЧЕТНОСТЬ ПО ПРИНЯТЫМ АНТИКОРРУПЦИОННЫМ МЕРАМ В УПОЛНОМОЧЕННЫЙ ОРГАН ПО ПРОТИВОДЕЙСТВИЮ КОРРУПЦИИ</a:t>
            </a:r>
            <a:r>
              <a:rPr lang="en-US" sz="1200" dirty="0" smtClean="0">
                <a:solidFill>
                  <a:schemeClr val="tx2"/>
                </a:solidFill>
                <a:latin typeface="Aeroport" panose="02000000000000000000" pitchFamily="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chemeClr val="tx2"/>
                </a:solidFill>
                <a:latin typeface="Aeroport" panose="02000000000000000000" pitchFamily="2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И ДР.</a:t>
            </a:r>
            <a:endParaRPr lang="ru-RU" sz="1050" dirty="0">
              <a:solidFill>
                <a:schemeClr val="tx2"/>
              </a:solidFill>
              <a:effectLst/>
              <a:latin typeface="Aeroport" panose="02000000000000000000" pitchFamily="2" charset="-52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619404" y="5959168"/>
            <a:ext cx="60342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FFC000"/>
                </a:solidFill>
              </a:rPr>
              <a:t>ОПРЕДЕЛЯЮТСЯ КВАЛИФИКАЦИОННЫЕ ТРЕБОВАНИЯ ДЛЯ РУКОВОДИТЕЛЕЙ АНТИКОРРУПЦИОННЫХ КОМПЛАЕНС-СЛУЖБ</a:t>
            </a:r>
            <a:endParaRPr lang="ru-RU" sz="14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5721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" y="2885867"/>
            <a:ext cx="12191999" cy="1193555"/>
          </a:xfrm>
          <a:prstGeom prst="rect">
            <a:avLst/>
          </a:prstGeom>
          <a:solidFill>
            <a:srgbClr val="002D48"/>
          </a:solidFill>
          <a:ln>
            <a:solidFill>
              <a:srgbClr val="002D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803007" y="3326504"/>
            <a:ext cx="103889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FFC000"/>
                </a:solidFill>
                <a:latin typeface="Aeroport" panose="02000000000000000000" pitchFamily="2" charset="-52"/>
                <a:ea typeface="Times New Roman" panose="02020603050405020304" pitchFamily="18" charset="0"/>
              </a:rPr>
              <a:t>БЛАГОДАРЮ ЗА ВНИМАНИЕ!</a:t>
            </a:r>
            <a:endParaRPr lang="ru-RU" dirty="0">
              <a:solidFill>
                <a:srgbClr val="FFC000"/>
              </a:solidFill>
              <a:effectLst/>
              <a:latin typeface="Aeroport" panose="02000000000000000000" pitchFamily="2" charset="-52"/>
              <a:ea typeface="Times New Roman" panose="02020603050405020304" pitchFamily="18" charset="0"/>
            </a:endParaRPr>
          </a:p>
        </p:txBody>
      </p:sp>
      <p:pic>
        <p:nvPicPr>
          <p:cNvPr id="6" name="Google Shape;232;p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2885867"/>
            <a:ext cx="1312010" cy="1193555"/>
          </a:xfrm>
          <a:prstGeom prst="rect">
            <a:avLst/>
          </a:prstGeom>
          <a:solidFill>
            <a:srgbClr val="002D48"/>
          </a:solidFill>
          <a:ln>
            <a:solidFill>
              <a:srgbClr val="002D48"/>
            </a:solidFill>
          </a:ln>
        </p:spPr>
      </p:pic>
    </p:spTree>
    <p:extLst>
      <p:ext uri="{BB962C8B-B14F-4D97-AF65-F5344CB8AC3E}">
        <p14:creationId xmlns:p14="http://schemas.microsoft.com/office/powerpoint/2010/main" val="889072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D4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id="{7A23DEE8-E3D5-1244-A3F2-11F9F2A7E83D}"/>
              </a:ext>
            </a:extLst>
          </p:cNvPr>
          <p:cNvSpPr/>
          <p:nvPr/>
        </p:nvSpPr>
        <p:spPr>
          <a:xfrm rot="16200000" flipH="1" flipV="1">
            <a:off x="5551165" y="1873245"/>
            <a:ext cx="455875" cy="7851707"/>
          </a:xfrm>
          <a:prstGeom prst="rect">
            <a:avLst/>
          </a:prstGeom>
          <a:solidFill>
            <a:srgbClr val="ABDF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1400" dirty="0">
              <a:latin typeface="Aeroport" panose="02000000000000000000" pitchFamily="2" charset="-52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92FADA0-10A4-8F4F-864F-885CD6ED0010}"/>
              </a:ext>
            </a:extLst>
          </p:cNvPr>
          <p:cNvSpPr txBox="1"/>
          <p:nvPr/>
        </p:nvSpPr>
        <p:spPr>
          <a:xfrm>
            <a:off x="1215403" y="101788"/>
            <a:ext cx="908905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kk-KZ" sz="2800" b="1" dirty="0" smtClean="0">
                <a:solidFill>
                  <a:srgbClr val="FFC000"/>
                </a:solidFill>
                <a:latin typeface="Aeroport" panose="02000000000000000000" pitchFamily="2" charset="-52"/>
              </a:rPr>
              <a:t>МОДЕРНИЗАЦИЯ </a:t>
            </a:r>
          </a:p>
          <a:p>
            <a:pPr lvl="0" algn="ctr">
              <a:defRPr/>
            </a:pPr>
            <a:r>
              <a:rPr lang="kk-KZ" sz="2800" b="1" dirty="0" smtClean="0">
                <a:solidFill>
                  <a:srgbClr val="FFC000"/>
                </a:solidFill>
                <a:latin typeface="Aeroport" panose="02000000000000000000" pitchFamily="2" charset="-52"/>
              </a:rPr>
              <a:t>АНТИКОРРУПЦИОННОГО ЗАКОНОДАТЕЛЬСТВА</a:t>
            </a:r>
            <a:endParaRPr lang="kk-KZ" sz="2800" b="1" dirty="0">
              <a:solidFill>
                <a:srgbClr val="FFC000"/>
              </a:solidFill>
              <a:latin typeface="Aeroport" panose="02000000000000000000" pitchFamily="2" charset="-52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1A8F89E-81D1-3143-9882-1D5A12F92687}"/>
              </a:ext>
            </a:extLst>
          </p:cNvPr>
          <p:cNvSpPr/>
          <p:nvPr/>
        </p:nvSpPr>
        <p:spPr>
          <a:xfrm rot="16200000">
            <a:off x="-562041" y="3610676"/>
            <a:ext cx="4837959" cy="45719"/>
          </a:xfrm>
          <a:prstGeom prst="rect">
            <a:avLst/>
          </a:prstGeom>
          <a:solidFill>
            <a:srgbClr val="ABDF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1400" dirty="0">
              <a:latin typeface="Aeroport" panose="02000000000000000000" pitchFamily="2" charset="-52"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CC5F7FBE-B0C0-9B46-9022-EF4313EBB547}"/>
              </a:ext>
            </a:extLst>
          </p:cNvPr>
          <p:cNvSpPr/>
          <p:nvPr/>
        </p:nvSpPr>
        <p:spPr>
          <a:xfrm rot="16200000" flipH="1" flipV="1">
            <a:off x="1841363" y="771719"/>
            <a:ext cx="45719" cy="885678"/>
          </a:xfrm>
          <a:prstGeom prst="rect">
            <a:avLst/>
          </a:prstGeom>
          <a:solidFill>
            <a:srgbClr val="ABDF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1400" dirty="0">
              <a:latin typeface="Aeroport" panose="02000000000000000000" pitchFamily="2" charset="-52"/>
            </a:endParaRP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22730DFC-71A4-3141-A2AA-4587DA7D9378}"/>
              </a:ext>
            </a:extLst>
          </p:cNvPr>
          <p:cNvSpPr/>
          <p:nvPr/>
        </p:nvSpPr>
        <p:spPr>
          <a:xfrm>
            <a:off x="568516" y="1322119"/>
            <a:ext cx="10903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Aeroport" panose="02000000000000000000" pitchFamily="2" charset="-52"/>
              </a:rPr>
              <a:t>1998</a:t>
            </a:r>
            <a:endParaRPr lang="x-none" b="1" dirty="0">
              <a:solidFill>
                <a:schemeClr val="bg1"/>
              </a:solidFill>
              <a:latin typeface="Aeroport" panose="02000000000000000000" pitchFamily="2" charset="-52"/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555699D9-5904-3A41-BB3C-0E4CA8A647CA}"/>
              </a:ext>
            </a:extLst>
          </p:cNvPr>
          <p:cNvSpPr/>
          <p:nvPr/>
        </p:nvSpPr>
        <p:spPr>
          <a:xfrm>
            <a:off x="574785" y="3756316"/>
            <a:ext cx="10903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Aeroport" panose="02000000000000000000" pitchFamily="2" charset="-52"/>
              </a:rPr>
              <a:t>2015</a:t>
            </a:r>
            <a:endParaRPr lang="x-none" b="1" dirty="0">
              <a:solidFill>
                <a:schemeClr val="bg1"/>
              </a:solidFill>
              <a:latin typeface="Aeroport" panose="02000000000000000000" pitchFamily="2" charset="-52"/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217B361B-EAF5-E149-B4E2-DD5A02EEC920}"/>
              </a:ext>
            </a:extLst>
          </p:cNvPr>
          <p:cNvSpPr/>
          <p:nvPr/>
        </p:nvSpPr>
        <p:spPr>
          <a:xfrm>
            <a:off x="1982927" y="1306811"/>
            <a:ext cx="7554006" cy="18897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Aeroport" panose="02000000000000000000" pitchFamily="2" charset="-52"/>
                <a:ea typeface="Calibri" panose="020F0502020204030204" pitchFamily="34" charset="0"/>
                <a:cs typeface="Arial" panose="020B0604020202020204" pitchFamily="34" charset="0"/>
              </a:rPr>
              <a:t>ЗАКОН «О БОРЬБЕ С КОРРУПЦИЕЙ»</a:t>
            </a:r>
          </a:p>
          <a:p>
            <a:pPr marL="265113" indent="-249238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ru-RU" dirty="0" smtClean="0">
                <a:solidFill>
                  <a:schemeClr val="bg1"/>
                </a:solidFill>
                <a:latin typeface="Aeroport" panose="02000000000000000000" pitchFamily="2" charset="-52"/>
              </a:rPr>
              <a:t>ОПРЕДЕЛЕН</a:t>
            </a:r>
            <a:r>
              <a:rPr lang="kk-KZ" dirty="0" smtClean="0">
                <a:solidFill>
                  <a:schemeClr val="bg1"/>
                </a:solidFill>
                <a:latin typeface="Aeroport" panose="02000000000000000000" pitchFamily="2" charset="-52"/>
              </a:rPr>
              <a:t>Ы</a:t>
            </a:r>
            <a:r>
              <a:rPr lang="ru-RU" dirty="0" smtClean="0">
                <a:solidFill>
                  <a:schemeClr val="bg1"/>
                </a:solidFill>
                <a:latin typeface="Aeroport" panose="02000000000000000000" pitchFamily="2" charset="-52"/>
              </a:rPr>
              <a:t> ЦЕЛИ, ЗАДАЧИ, ОСНОВНЫЕ ПРИНЦИПЫ БОРЬБЫ</a:t>
            </a:r>
          </a:p>
          <a:p>
            <a:pPr marL="265113" indent="-249238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kk-KZ" dirty="0" smtClean="0">
                <a:solidFill>
                  <a:schemeClr val="bg1"/>
                </a:solidFill>
                <a:latin typeface="Aeroport" panose="02000000000000000000" pitchFamily="2" charset="-52"/>
              </a:rPr>
              <a:t>НАЧАТА ПОЛИТИКА ПО УЖЕСТОЧЕНИЮ УГОЛОВНОЙ ОТВЕТСТВЕННОСТИ</a:t>
            </a:r>
            <a:endParaRPr lang="ru-RU" dirty="0">
              <a:solidFill>
                <a:schemeClr val="bg1"/>
              </a:solidFill>
              <a:latin typeface="Aeroport" panose="02000000000000000000" pitchFamily="2" charset="-52"/>
            </a:endParaRP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8A2677FD-7F30-C04F-B0EE-E8E11DF5C9D2}"/>
              </a:ext>
            </a:extLst>
          </p:cNvPr>
          <p:cNvSpPr/>
          <p:nvPr/>
        </p:nvSpPr>
        <p:spPr>
          <a:xfrm>
            <a:off x="1876188" y="3756316"/>
            <a:ext cx="7828768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Aeroport" panose="02000000000000000000" pitchFamily="2" charset="-52"/>
                <a:cs typeface="Arial" panose="020B0604020202020204" pitchFamily="34" charset="0"/>
              </a:rPr>
              <a:t>ЗАКОН «О ПРОТИВОДЕЙСТВИИ КОРРУПЦИИ»</a:t>
            </a:r>
          </a:p>
          <a:p>
            <a:pPr marL="265113" lvl="0" indent="-249238"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ru-RU" dirty="0" smtClean="0">
                <a:solidFill>
                  <a:schemeClr val="bg1"/>
                </a:solidFill>
                <a:latin typeface="Aeroport" panose="02000000000000000000" pitchFamily="2" charset="-52"/>
              </a:rPr>
              <a:t>ВВЕДЕНЫ ИНСТРУМЕНТЫ ПРЕВЕНЦИИ: АНТИКОРРУПЦИОННЫЙ МОНИТОРИНГ И АНАЛИЗ КОРРУПЦИОННЫХ РИСКОВ, ФОРМИРОВАНИЕ АНТИКОРРУПЦИОННОЙ КУЛЬТУРЫ, АНТИКОРРУПЦИОННАЯ ЭКСПЕРТИЗА ПРОЕКТОВ НПА</a:t>
            </a:r>
            <a:endParaRPr lang="ru-RU" dirty="0">
              <a:solidFill>
                <a:schemeClr val="bg1"/>
              </a:solidFill>
              <a:latin typeface="Aeroport" panose="02000000000000000000" pitchFamily="2" charset="-52"/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B2BE3ABE-FF31-5248-9721-913279B07D6B}"/>
              </a:ext>
            </a:extLst>
          </p:cNvPr>
          <p:cNvSpPr/>
          <p:nvPr/>
        </p:nvSpPr>
        <p:spPr>
          <a:xfrm rot="16200000" flipH="1" flipV="1">
            <a:off x="5014024" y="-886699"/>
            <a:ext cx="45719" cy="9089054"/>
          </a:xfrm>
          <a:prstGeom prst="rect">
            <a:avLst/>
          </a:prstGeom>
          <a:solidFill>
            <a:srgbClr val="ABDF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1400" dirty="0">
              <a:latin typeface="Aeroport" panose="02000000000000000000" pitchFamily="2" charset="-52"/>
            </a:endParaRPr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82DC2D74-BFEF-2946-B4F8-A35F02A9ADE0}"/>
              </a:ext>
            </a:extLst>
          </p:cNvPr>
          <p:cNvSpPr/>
          <p:nvPr/>
        </p:nvSpPr>
        <p:spPr>
          <a:xfrm rot="16200000" flipH="1" flipV="1">
            <a:off x="5556085" y="-450243"/>
            <a:ext cx="455875" cy="7805987"/>
          </a:xfrm>
          <a:prstGeom prst="rect">
            <a:avLst/>
          </a:prstGeom>
          <a:solidFill>
            <a:srgbClr val="ABDF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1400" dirty="0">
              <a:latin typeface="Aeroport" panose="02000000000000000000" pitchFamily="2" charset="-52"/>
            </a:endParaRPr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677674B2-DEF2-504A-9047-54053A94EBC1}"/>
              </a:ext>
            </a:extLst>
          </p:cNvPr>
          <p:cNvSpPr/>
          <p:nvPr/>
        </p:nvSpPr>
        <p:spPr>
          <a:xfrm>
            <a:off x="1858977" y="3261419"/>
            <a:ext cx="76586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113A5B"/>
                </a:solidFill>
                <a:latin typeface="Aeroport" panose="02000000000000000000" pitchFamily="2" charset="-52"/>
              </a:rPr>
              <a:t>ПРИОРИТЕТ КАРАТЕЛЬНЫХ УГОЛОВНО-ПРАВОВЫХ МЕР</a:t>
            </a:r>
            <a:endParaRPr lang="x-none" dirty="0">
              <a:solidFill>
                <a:srgbClr val="113A5B"/>
              </a:solidFill>
              <a:latin typeface="Aeroport" panose="02000000000000000000" pitchFamily="2" charset="-52"/>
            </a:endParaRPr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08E05135-46A4-304C-8F1E-7BE74D8A8C7E}"/>
              </a:ext>
            </a:extLst>
          </p:cNvPr>
          <p:cNvSpPr/>
          <p:nvPr/>
        </p:nvSpPr>
        <p:spPr>
          <a:xfrm>
            <a:off x="1858977" y="5593427"/>
            <a:ext cx="755400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113A5B"/>
                </a:solidFill>
                <a:latin typeface="Aeroport" panose="02000000000000000000" pitchFamily="2" charset="-52"/>
              </a:rPr>
              <a:t>ПРИОРИТЕТ МЕР ПРЕВЕНТИВНОГО ХАРАКТЕРА</a:t>
            </a:r>
            <a:endParaRPr lang="x-none" dirty="0">
              <a:solidFill>
                <a:srgbClr val="113A5B"/>
              </a:solidFill>
              <a:latin typeface="Aeroport" panose="02000000000000000000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3328171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D4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Прямоугольник 31"/>
          <p:cNvSpPr/>
          <p:nvPr/>
        </p:nvSpPr>
        <p:spPr>
          <a:xfrm>
            <a:off x="0" y="310718"/>
            <a:ext cx="12192000" cy="1101675"/>
          </a:xfrm>
          <a:prstGeom prst="rect">
            <a:avLst/>
          </a:prstGeom>
          <a:solidFill>
            <a:schemeClr val="accent5">
              <a:lumMod val="60000"/>
              <a:lumOff val="40000"/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  <a:latin typeface="Aeroport" panose="02000000000000000000" pitchFamily="2" charset="-52"/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249739" y="5281876"/>
            <a:ext cx="6752311" cy="0"/>
          </a:xfrm>
          <a:prstGeom prst="line">
            <a:avLst/>
          </a:prstGeom>
          <a:ln>
            <a:solidFill>
              <a:srgbClr val="0234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A83BD610-61E6-364E-999C-A5A25A436074}"/>
              </a:ext>
            </a:extLst>
          </p:cNvPr>
          <p:cNvSpPr/>
          <p:nvPr/>
        </p:nvSpPr>
        <p:spPr>
          <a:xfrm>
            <a:off x="73027" y="351308"/>
            <a:ext cx="562708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k-KZ" sz="3600" b="1" dirty="0" smtClean="0">
                <a:solidFill>
                  <a:srgbClr val="FFC000"/>
                </a:solidFill>
                <a:latin typeface="Aeroport" panose="02000000000000000000" pitchFamily="2" charset="-52"/>
                <a:cs typeface="Arial" panose="020B0604020202020204" pitchFamily="34" charset="0"/>
              </a:rPr>
              <a:t>БОРЬБА </a:t>
            </a:r>
            <a:endParaRPr lang="kk-KZ" sz="2400" b="1" dirty="0" smtClean="0">
              <a:solidFill>
                <a:srgbClr val="FFC000"/>
              </a:solidFill>
              <a:latin typeface="Aeroport" panose="02000000000000000000" pitchFamily="2" charset="-52"/>
              <a:cs typeface="Arial" panose="020B0604020202020204" pitchFamily="34" charset="0"/>
            </a:endParaRPr>
          </a:p>
          <a:p>
            <a:pPr algn="ctr">
              <a:defRPr/>
            </a:pPr>
            <a:r>
              <a:rPr lang="kk-KZ" sz="2400" b="1" dirty="0" smtClean="0">
                <a:solidFill>
                  <a:schemeClr val="bg1"/>
                </a:solidFill>
                <a:latin typeface="Aeroport" panose="02000000000000000000" pitchFamily="2" charset="-52"/>
                <a:cs typeface="Arial" panose="020B0604020202020204" pitchFamily="34" charset="0"/>
              </a:rPr>
              <a:t>С КОРРУПЦИЕЙ</a:t>
            </a:r>
            <a:endParaRPr lang="ru-RU" sz="2400" b="1" dirty="0">
              <a:solidFill>
                <a:schemeClr val="bg1"/>
              </a:solidFill>
              <a:latin typeface="Aeroport" panose="02000000000000000000" pitchFamily="2" charset="-52"/>
              <a:cs typeface="Arial" panose="020B0604020202020204" pitchFamily="34" charset="0"/>
            </a:endParaRPr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>
            <a:off x="5808317" y="0"/>
            <a:ext cx="68781" cy="6858000"/>
          </a:xfrm>
          <a:prstGeom prst="line">
            <a:avLst/>
          </a:prstGeom>
          <a:ln w="508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A83BD610-61E6-364E-999C-A5A25A436074}"/>
              </a:ext>
            </a:extLst>
          </p:cNvPr>
          <p:cNvSpPr/>
          <p:nvPr/>
        </p:nvSpPr>
        <p:spPr>
          <a:xfrm>
            <a:off x="6348717" y="354993"/>
            <a:ext cx="562708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k-KZ" sz="3600" b="1" dirty="0" smtClean="0">
                <a:solidFill>
                  <a:srgbClr val="FFC000"/>
                </a:solidFill>
                <a:latin typeface="Aeroport" panose="02000000000000000000" pitchFamily="2" charset="-52"/>
                <a:cs typeface="Arial" panose="020B0604020202020204" pitchFamily="34" charset="0"/>
              </a:rPr>
              <a:t>ПРОТИВОДЕЙСТВИЕ</a:t>
            </a:r>
            <a:r>
              <a:rPr lang="kk-KZ" sz="3600" b="1" dirty="0" smtClean="0">
                <a:solidFill>
                  <a:schemeClr val="bg1"/>
                </a:solidFill>
                <a:latin typeface="Aeroport" panose="02000000000000000000" pitchFamily="2" charset="-52"/>
                <a:cs typeface="Arial" panose="020B0604020202020204" pitchFamily="34" charset="0"/>
              </a:rPr>
              <a:t> </a:t>
            </a:r>
            <a:r>
              <a:rPr lang="kk-KZ" sz="2400" b="1" dirty="0" smtClean="0">
                <a:solidFill>
                  <a:schemeClr val="bg1"/>
                </a:solidFill>
                <a:latin typeface="Aeroport" panose="02000000000000000000" pitchFamily="2" charset="-52"/>
                <a:cs typeface="Arial" panose="020B0604020202020204" pitchFamily="34" charset="0"/>
              </a:rPr>
              <a:t>КОРРУПЦИИ</a:t>
            </a:r>
            <a:endParaRPr lang="ru-RU" sz="2400" b="1" dirty="0">
              <a:solidFill>
                <a:schemeClr val="bg1"/>
              </a:solidFill>
              <a:latin typeface="Aeroport" panose="02000000000000000000" pitchFamily="2" charset="-52"/>
              <a:cs typeface="Arial" panose="020B0604020202020204" pitchFamily="34" charset="0"/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1597967" y="2182781"/>
            <a:ext cx="9523664" cy="3068618"/>
            <a:chOff x="1597967" y="2182781"/>
            <a:chExt cx="9523664" cy="3068618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DE58AE20-3DE4-4E46-8631-1DD1B5F632F7}"/>
                </a:ext>
              </a:extLst>
            </p:cNvPr>
            <p:cNvSpPr txBox="1"/>
            <p:nvPr/>
          </p:nvSpPr>
          <p:spPr>
            <a:xfrm>
              <a:off x="7233012" y="2268996"/>
              <a:ext cx="3858489" cy="6034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" sz="1661" b="1" dirty="0" smtClean="0">
                  <a:solidFill>
                    <a:schemeClr val="bg1"/>
                  </a:solidFill>
                  <a:latin typeface="Aeroport" panose="02000000000000000000" pitchFamily="2" charset="-52"/>
                  <a:cs typeface="Arial" panose="020B0604020202020204" pitchFamily="34" charset="0"/>
                </a:rPr>
                <a:t>ВЫЯВЛЕНИЕ</a:t>
              </a:r>
              <a:r>
                <a:rPr lang="kk-KZ" sz="1661" b="1" dirty="0" smtClean="0">
                  <a:solidFill>
                    <a:schemeClr val="bg1"/>
                  </a:solidFill>
                  <a:latin typeface="Aeroport" panose="02000000000000000000" pitchFamily="2" charset="-52"/>
                  <a:cs typeface="Arial" panose="020B0604020202020204" pitchFamily="34" charset="0"/>
                </a:rPr>
                <a:t> </a:t>
              </a:r>
            </a:p>
            <a:p>
              <a:pPr algn="ctr"/>
              <a:r>
                <a:rPr lang="kk-KZ" sz="1661" b="1" dirty="0" smtClean="0">
                  <a:solidFill>
                    <a:schemeClr val="bg1"/>
                  </a:solidFill>
                  <a:latin typeface="Aeroport" panose="02000000000000000000" pitchFamily="2" charset="-52"/>
                  <a:cs typeface="Arial" panose="020B0604020202020204" pitchFamily="34" charset="0"/>
                </a:rPr>
                <a:t>КОРРУПЦИОННЫХ РИСКОВ</a:t>
              </a:r>
              <a:endParaRPr lang="" sz="1661" b="1" dirty="0">
                <a:solidFill>
                  <a:schemeClr val="bg1"/>
                </a:solidFill>
                <a:latin typeface="Aeroport" panose="02000000000000000000" pitchFamily="2" charset="-52"/>
                <a:cs typeface="Arial" panose="020B0604020202020204" pitchFamily="34" charset="0"/>
              </a:endParaRPr>
            </a:p>
          </p:txBody>
        </p:sp>
        <p:grpSp>
          <p:nvGrpSpPr>
            <p:cNvPr id="4" name="Группа 3"/>
            <p:cNvGrpSpPr/>
            <p:nvPr/>
          </p:nvGrpSpPr>
          <p:grpSpPr>
            <a:xfrm>
              <a:off x="1597967" y="2182781"/>
              <a:ext cx="2694178" cy="2993001"/>
              <a:chOff x="1597968" y="1876950"/>
              <a:chExt cx="2694178" cy="2993001"/>
            </a:xfrm>
          </p:grpSpPr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DE58AE20-3DE4-4E46-8631-1DD1B5F632F7}"/>
                  </a:ext>
                </a:extLst>
              </p:cNvPr>
              <p:cNvSpPr txBox="1"/>
              <p:nvPr/>
            </p:nvSpPr>
            <p:spPr>
              <a:xfrm>
                <a:off x="1597968" y="4266452"/>
                <a:ext cx="2694177" cy="6034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sz="1661" b="1" dirty="0">
                    <a:solidFill>
                      <a:schemeClr val="bg1"/>
                    </a:solidFill>
                    <a:latin typeface="Aeroport" panose="02000000000000000000" pitchFamily="2" charset="-52"/>
                    <a:cs typeface="Arial" panose="020B0604020202020204" pitchFamily="34" charset="0"/>
                  </a:rPr>
                  <a:t>П</a:t>
                </a:r>
                <a:r>
                  <a:rPr lang="" sz="1661" b="1" dirty="0">
                    <a:solidFill>
                      <a:schemeClr val="bg1"/>
                    </a:solidFill>
                    <a:latin typeface="Aeroport" panose="02000000000000000000" pitchFamily="2" charset="-52"/>
                    <a:cs typeface="Arial" panose="020B0604020202020204" pitchFamily="34" charset="0"/>
                  </a:rPr>
                  <a:t>ОСТОЯННАЯ БОРЬБА </a:t>
                </a:r>
                <a:br>
                  <a:rPr lang="" sz="1661" b="1" dirty="0">
                    <a:solidFill>
                      <a:schemeClr val="bg1"/>
                    </a:solidFill>
                    <a:latin typeface="Aeroport" panose="02000000000000000000" pitchFamily="2" charset="-52"/>
                    <a:cs typeface="Arial" panose="020B0604020202020204" pitchFamily="34" charset="0"/>
                  </a:rPr>
                </a:br>
                <a:r>
                  <a:rPr lang="" sz="1661" b="1" dirty="0">
                    <a:solidFill>
                      <a:schemeClr val="bg1"/>
                    </a:solidFill>
                    <a:latin typeface="Aeroport" panose="02000000000000000000" pitchFamily="2" charset="-52"/>
                    <a:cs typeface="Arial" panose="020B0604020202020204" pitchFamily="34" charset="0"/>
                  </a:rPr>
                  <a:t>С ПОСЛЕДСТВИЯМИ</a:t>
                </a:r>
              </a:p>
            </p:txBody>
          </p:sp>
          <p:sp>
            <p:nvSpPr>
              <p:cNvPr id="27" name="Прямоугольник 26"/>
              <p:cNvSpPr/>
              <p:nvPr/>
            </p:nvSpPr>
            <p:spPr>
              <a:xfrm>
                <a:off x="1597969" y="1876950"/>
                <a:ext cx="2694177" cy="6034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" sz="1661" b="1" dirty="0">
                    <a:solidFill>
                      <a:schemeClr val="bg1"/>
                    </a:solidFill>
                    <a:latin typeface="Aeroport" panose="02000000000000000000" pitchFamily="2" charset="-52"/>
                    <a:cs typeface="Arial" panose="020B0604020202020204" pitchFamily="34" charset="0"/>
                  </a:rPr>
                  <a:t>ГОНКА ЗА </a:t>
                </a:r>
                <a:br>
                  <a:rPr lang="" sz="1661" b="1" dirty="0">
                    <a:solidFill>
                      <a:schemeClr val="bg1"/>
                    </a:solidFill>
                    <a:latin typeface="Aeroport" panose="02000000000000000000" pitchFamily="2" charset="-52"/>
                    <a:cs typeface="Arial" panose="020B0604020202020204" pitchFamily="34" charset="0"/>
                  </a:rPr>
                </a:br>
                <a:r>
                  <a:rPr lang="" sz="1661" b="1" dirty="0">
                    <a:solidFill>
                      <a:schemeClr val="bg1"/>
                    </a:solidFill>
                    <a:latin typeface="Aeroport" panose="02000000000000000000" pitchFamily="2" charset="-52"/>
                    <a:cs typeface="Arial" panose="020B0604020202020204" pitchFamily="34" charset="0"/>
                  </a:rPr>
                  <a:t>БОЛЬШИМИ ЧИНАМИ</a:t>
                </a:r>
              </a:p>
            </p:txBody>
          </p:sp>
          <p:sp>
            <p:nvSpPr>
              <p:cNvPr id="28" name="Прямоугольник 27"/>
              <p:cNvSpPr/>
              <p:nvPr/>
            </p:nvSpPr>
            <p:spPr>
              <a:xfrm>
                <a:off x="1597969" y="3075783"/>
                <a:ext cx="2694177" cy="6034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sz="1661" b="1" dirty="0">
                    <a:solidFill>
                      <a:schemeClr val="bg1"/>
                    </a:solidFill>
                    <a:latin typeface="Aeroport" panose="02000000000000000000" pitchFamily="2" charset="-52"/>
                    <a:cs typeface="Arial" panose="020B0604020202020204" pitchFamily="34" charset="0"/>
                  </a:rPr>
                  <a:t>К</a:t>
                </a:r>
                <a:r>
                  <a:rPr lang="" sz="1661" b="1" dirty="0">
                    <a:solidFill>
                      <a:schemeClr val="bg1"/>
                    </a:solidFill>
                    <a:latin typeface="Aeroport" panose="02000000000000000000" pitchFamily="2" charset="-52"/>
                    <a:cs typeface="Arial" panose="020B0604020202020204" pitchFamily="34" charset="0"/>
                  </a:rPr>
                  <a:t>ОЛИЧЕСТВЕННЫЕ ПОКАЗАТЕЛИ</a:t>
                </a:r>
              </a:p>
            </p:txBody>
          </p:sp>
        </p:grpSp>
        <p:sp>
          <p:nvSpPr>
            <p:cNvPr id="30" name="Прямоугольник 29"/>
            <p:cNvSpPr/>
            <p:nvPr/>
          </p:nvSpPr>
          <p:spPr>
            <a:xfrm>
              <a:off x="7202882" y="4647900"/>
              <a:ext cx="3918749" cy="6034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" sz="1661" b="1" dirty="0">
                  <a:solidFill>
                    <a:schemeClr val="bg1"/>
                  </a:solidFill>
                  <a:latin typeface="Aeroport" panose="02000000000000000000" pitchFamily="2" charset="-52"/>
                  <a:cs typeface="Arial" panose="020B0604020202020204" pitchFamily="34" charset="0"/>
                </a:rPr>
                <a:t>УСТРАНЕНИЕ </a:t>
              </a:r>
            </a:p>
            <a:p>
              <a:pPr algn="ctr"/>
              <a:r>
                <a:rPr lang="" sz="1661" b="1" dirty="0">
                  <a:solidFill>
                    <a:schemeClr val="bg1"/>
                  </a:solidFill>
                  <a:latin typeface="Aeroport" panose="02000000000000000000" pitchFamily="2" charset="-52"/>
                  <a:cs typeface="Arial" panose="020B0604020202020204" pitchFamily="34" charset="0"/>
                </a:rPr>
                <a:t>ПРИЧИН И УСЛОВИЙ КОРРУПЦИИ</a:t>
              </a:r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7891781" y="3437032"/>
              <a:ext cx="254095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b="1" dirty="0" smtClean="0">
                  <a:solidFill>
                    <a:schemeClr val="bg1"/>
                  </a:solidFill>
                  <a:latin typeface="Aeroport" panose="02000000000000000000" pitchFamily="2" charset="-52"/>
                  <a:cs typeface="Arial" panose="020B0604020202020204" pitchFamily="34" charset="0"/>
                </a:rPr>
                <a:t>ВСКРЫТИЕ </a:t>
              </a:r>
            </a:p>
            <a:p>
              <a:pPr algn="ctr"/>
              <a:r>
                <a:rPr lang="ru-RU" b="1" dirty="0" smtClean="0">
                  <a:solidFill>
                    <a:schemeClr val="bg1"/>
                  </a:solidFill>
                  <a:latin typeface="Aeroport" panose="02000000000000000000" pitchFamily="2" charset="-52"/>
                  <a:cs typeface="Arial" panose="020B0604020202020204" pitchFamily="34" charset="0"/>
                </a:rPr>
                <a:t>ПРЕСТУПНЫХ СХЕМ</a:t>
              </a:r>
              <a:endParaRPr lang="" b="1" dirty="0">
                <a:solidFill>
                  <a:schemeClr val="bg1"/>
                </a:solidFill>
                <a:latin typeface="Aeroport" panose="02000000000000000000" pitchFamily="2" charset="-52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58714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761" y="1"/>
            <a:ext cx="12184479" cy="6855038"/>
          </a:xfrm>
          <a:custGeom>
            <a:avLst/>
            <a:gdLst/>
            <a:ahLst/>
            <a:cxnLst/>
            <a:rect l="l" t="t" r="r" b="b"/>
            <a:pathLst>
              <a:path w="18288000" h="10288905">
                <a:moveTo>
                  <a:pt x="0" y="10288524"/>
                </a:moveTo>
                <a:lnTo>
                  <a:pt x="18288000" y="10288524"/>
                </a:lnTo>
                <a:lnTo>
                  <a:pt x="18288000" y="0"/>
                </a:lnTo>
                <a:lnTo>
                  <a:pt x="0" y="0"/>
                </a:lnTo>
                <a:lnTo>
                  <a:pt x="0" y="10288524"/>
                </a:lnTo>
                <a:close/>
              </a:path>
            </a:pathLst>
          </a:custGeom>
          <a:solidFill>
            <a:srgbClr val="F7F7F7"/>
          </a:solidFill>
        </p:spPr>
        <p:txBody>
          <a:bodyPr wrap="square" lIns="0" tIns="0" rIns="0" bIns="0" rtlCol="0"/>
          <a:lstStyle/>
          <a:p>
            <a:endParaRPr sz="1199">
              <a:latin typeface="Aeroport" panose="02000000000000000000" pitchFamily="2" charset="-52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8630372" y="3756881"/>
            <a:ext cx="2512202" cy="2121284"/>
          </a:xfrm>
          <a:custGeom>
            <a:avLst/>
            <a:gdLst/>
            <a:ahLst/>
            <a:cxnLst/>
            <a:rect l="l" t="t" r="r" b="b"/>
            <a:pathLst>
              <a:path w="3770630" h="3183890">
                <a:moveTo>
                  <a:pt x="0" y="3183636"/>
                </a:moveTo>
                <a:lnTo>
                  <a:pt x="3770376" y="3183636"/>
                </a:lnTo>
                <a:lnTo>
                  <a:pt x="3770376" y="0"/>
                </a:lnTo>
                <a:lnTo>
                  <a:pt x="0" y="0"/>
                </a:lnTo>
                <a:lnTo>
                  <a:pt x="0" y="3183636"/>
                </a:lnTo>
                <a:close/>
              </a:path>
            </a:pathLst>
          </a:custGeom>
          <a:solidFill>
            <a:srgbClr val="C55A11"/>
          </a:solidFill>
        </p:spPr>
        <p:txBody>
          <a:bodyPr wrap="square" lIns="0" tIns="0" rIns="0" bIns="0" rtlCol="0"/>
          <a:lstStyle/>
          <a:p>
            <a:endParaRPr sz="1199">
              <a:latin typeface="Aeroport" panose="02000000000000000000" pitchFamily="2" charset="-52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839983" y="2929351"/>
            <a:ext cx="2512202" cy="2948813"/>
          </a:xfrm>
          <a:custGeom>
            <a:avLst/>
            <a:gdLst/>
            <a:ahLst/>
            <a:cxnLst/>
            <a:rect l="l" t="t" r="r" b="b"/>
            <a:pathLst>
              <a:path w="3770629" h="4425950">
                <a:moveTo>
                  <a:pt x="0" y="4425696"/>
                </a:moveTo>
                <a:lnTo>
                  <a:pt x="3770376" y="4425696"/>
                </a:lnTo>
                <a:lnTo>
                  <a:pt x="3770376" y="0"/>
                </a:lnTo>
                <a:lnTo>
                  <a:pt x="0" y="0"/>
                </a:lnTo>
                <a:lnTo>
                  <a:pt x="0" y="4425696"/>
                </a:lnTo>
                <a:close/>
              </a:path>
            </a:pathLst>
          </a:custGeom>
          <a:solidFill>
            <a:srgbClr val="002D48"/>
          </a:solidFill>
          <a:ln>
            <a:solidFill>
              <a:srgbClr val="002D48"/>
            </a:solidFill>
          </a:ln>
        </p:spPr>
        <p:txBody>
          <a:bodyPr wrap="square" lIns="0" tIns="0" rIns="0" bIns="0" rtlCol="0"/>
          <a:lstStyle/>
          <a:p>
            <a:endParaRPr sz="1199">
              <a:latin typeface="Aeroport" panose="02000000000000000000" pitchFamily="2" charset="-52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028272" y="2269358"/>
            <a:ext cx="2511356" cy="3608806"/>
          </a:xfrm>
          <a:custGeom>
            <a:avLst/>
            <a:gdLst/>
            <a:ahLst/>
            <a:cxnLst/>
            <a:rect l="l" t="t" r="r" b="b"/>
            <a:pathLst>
              <a:path w="3769360" h="5416550">
                <a:moveTo>
                  <a:pt x="0" y="5416296"/>
                </a:moveTo>
                <a:lnTo>
                  <a:pt x="3768852" y="5416296"/>
                </a:lnTo>
                <a:lnTo>
                  <a:pt x="3768852" y="0"/>
                </a:lnTo>
                <a:lnTo>
                  <a:pt x="0" y="0"/>
                </a:lnTo>
                <a:lnTo>
                  <a:pt x="0" y="5416296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lIns="0" tIns="0" rIns="0" bIns="0" rtlCol="0"/>
          <a:lstStyle/>
          <a:p>
            <a:endParaRPr sz="1199">
              <a:latin typeface="Aeroport" panose="02000000000000000000" pitchFamily="2" charset="-52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1195553" y="550687"/>
            <a:ext cx="9800890" cy="500986"/>
          </a:xfrm>
          <a:prstGeom prst="rect">
            <a:avLst/>
          </a:prstGeom>
        </p:spPr>
        <p:txBody>
          <a:bodyPr vert="horz" wrap="square" lIns="0" tIns="8461" rIns="0" bIns="0" rtlCol="0" anchor="ctr">
            <a:spAutoFit/>
          </a:bodyPr>
          <a:lstStyle/>
          <a:p>
            <a:pPr marL="8462" algn="ctr">
              <a:lnSpc>
                <a:spcPct val="100000"/>
              </a:lnSpc>
              <a:spcBef>
                <a:spcPts val="67"/>
              </a:spcBef>
            </a:pPr>
            <a:r>
              <a:rPr sz="3200" b="1" spc="-10" dirty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АНТИКОРРУПЦИОННАЯ</a:t>
            </a:r>
            <a:r>
              <a:rPr sz="3200" b="1" spc="-50" dirty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sz="3200" b="1" spc="-10" dirty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ПОЛИТИКА</a:t>
            </a:r>
            <a:endParaRPr sz="3200" b="1" dirty="0">
              <a:solidFill>
                <a:schemeClr val="tx2"/>
              </a:solidFill>
              <a:latin typeface="Aeroport" panose="02000000000000000000" pitchFamily="2" charset="-52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180958" y="1788081"/>
            <a:ext cx="2205475" cy="336647"/>
          </a:xfrm>
          <a:prstGeom prst="rect">
            <a:avLst/>
          </a:prstGeom>
        </p:spPr>
        <p:txBody>
          <a:bodyPr vert="horz" wrap="square" lIns="0" tIns="8461" rIns="0" bIns="0" rtlCol="0">
            <a:spAutoFit/>
          </a:bodyPr>
          <a:lstStyle/>
          <a:p>
            <a:pPr marL="8462">
              <a:spcBef>
                <a:spcPts val="67"/>
              </a:spcBef>
            </a:pPr>
            <a:r>
              <a:rPr sz="2132" b="1" dirty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ПРОСВЕЩЕНИЕ</a:t>
            </a:r>
            <a:endParaRPr sz="2132" dirty="0">
              <a:solidFill>
                <a:schemeClr val="tx2"/>
              </a:solidFill>
              <a:latin typeface="Aeroport" panose="02000000000000000000" pitchFamily="2" charset="-52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5228912" y="2533277"/>
            <a:ext cx="1734173" cy="336647"/>
          </a:xfrm>
          <a:prstGeom prst="rect">
            <a:avLst/>
          </a:prstGeom>
        </p:spPr>
        <p:txBody>
          <a:bodyPr vert="horz" wrap="square" lIns="0" tIns="8461" rIns="0" bIns="0" rtlCol="0">
            <a:spAutoFit/>
          </a:bodyPr>
          <a:lstStyle/>
          <a:p>
            <a:pPr marL="8462">
              <a:spcBef>
                <a:spcPts val="67"/>
              </a:spcBef>
            </a:pPr>
            <a:r>
              <a:rPr sz="2132" b="1" dirty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ПРЕВЕНЦИЯ</a:t>
            </a:r>
            <a:endParaRPr sz="2132" dirty="0">
              <a:solidFill>
                <a:schemeClr val="tx2"/>
              </a:solidFill>
              <a:latin typeface="Aeroport" panose="02000000000000000000" pitchFamily="2" charset="-52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8899715" y="3323147"/>
            <a:ext cx="1973515" cy="337075"/>
          </a:xfrm>
          <a:prstGeom prst="rect">
            <a:avLst/>
          </a:prstGeom>
        </p:spPr>
        <p:txBody>
          <a:bodyPr vert="horz" wrap="square" lIns="0" tIns="8885" rIns="0" bIns="0" rtlCol="0">
            <a:spAutoFit/>
          </a:bodyPr>
          <a:lstStyle/>
          <a:p>
            <a:pPr marL="8462" algn="ctr">
              <a:spcBef>
                <a:spcPts val="70"/>
              </a:spcBef>
            </a:pPr>
            <a:r>
              <a:rPr sz="2132" b="1" spc="-3" dirty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НАКАЗАНИЕ</a:t>
            </a:r>
            <a:endParaRPr sz="2132" dirty="0">
              <a:solidFill>
                <a:schemeClr val="tx2"/>
              </a:solidFill>
              <a:latin typeface="Aeroport" panose="02000000000000000000" pitchFamily="2" charset="-52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1809094" y="4660562"/>
            <a:ext cx="988974" cy="98897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199">
              <a:latin typeface="Aeroport" panose="02000000000000000000" pitchFamily="2" charset="-52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5438038" y="4413827"/>
            <a:ext cx="1315923" cy="116057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199">
              <a:latin typeface="Aeroport" panose="02000000000000000000" pitchFamily="2" charset="-52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9375655" y="4663609"/>
            <a:ext cx="996081" cy="99608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199">
              <a:latin typeface="Aeroport" panose="02000000000000000000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658675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72857" y="492694"/>
            <a:ext cx="10608990" cy="44820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35"/>
              </a:spcBef>
            </a:pPr>
            <a:r>
              <a:rPr sz="2800" b="1" spc="-45" dirty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ПЕРВЫЙ </a:t>
            </a:r>
            <a:r>
              <a:rPr sz="2800" b="1" spc="-5" dirty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ПАКЕТ </a:t>
            </a:r>
            <a:r>
              <a:rPr sz="2800" b="1" spc="45" dirty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АНТИКОРРУПЦИОННЫХ</a:t>
            </a:r>
            <a:r>
              <a:rPr sz="2800" b="1" spc="-300" dirty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sz="2800" b="1" spc="110" dirty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РЕФОРМ</a:t>
            </a:r>
            <a:endParaRPr sz="2800" b="1" dirty="0">
              <a:solidFill>
                <a:schemeClr val="tx2"/>
              </a:solidFill>
              <a:latin typeface="Aeroport" panose="02000000000000000000" pitchFamily="2" charset="-52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100814" y="1696556"/>
            <a:ext cx="11025198" cy="40677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735"/>
              </a:lnSpc>
              <a:spcBef>
                <a:spcPts val="100"/>
              </a:spcBef>
            </a:pPr>
            <a:r>
              <a:rPr lang="ru-RU" sz="2000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ОТСТАВКА ПОЛИТИЧЕСКИХ</a:t>
            </a:r>
            <a:r>
              <a:rPr lang="ru-RU" sz="2000" spc="-235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000" spc="15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ГОССЛУЖАЩИХ </a:t>
            </a:r>
            <a:r>
              <a:rPr lang="ru-RU" sz="2000" spc="90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ЗА </a:t>
            </a:r>
            <a:r>
              <a:rPr lang="ru-RU" sz="2000" spc="100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КОРРУПЦИЮ</a:t>
            </a:r>
            <a:r>
              <a:rPr lang="ru-RU" sz="2000" spc="-330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000" spc="75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ПОДЧИНЕННЫХ </a:t>
            </a:r>
          </a:p>
          <a:p>
            <a:pPr marL="12700">
              <a:lnSpc>
                <a:spcPts val="2735"/>
              </a:lnSpc>
              <a:spcBef>
                <a:spcPts val="100"/>
              </a:spcBef>
            </a:pPr>
            <a:r>
              <a:rPr lang="ru-RU" sz="1400" i="1" spc="75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(3 ЛИЦА ОСВОБОЖДЕНЫ ОТ ЗАНИМАЕМОЙ ДОЛЖНОСТИ, 5 ЛИЦ ПРИВЛЕЧЕНЫ К ДИСОТВЕТСТВЕННОСТИ)</a:t>
            </a:r>
            <a:endParaRPr lang="ru-RU" sz="1400" i="1" dirty="0" smtClean="0">
              <a:solidFill>
                <a:schemeClr val="tx2"/>
              </a:solidFill>
              <a:latin typeface="Aeroport" panose="02000000000000000000" pitchFamily="2" charset="-52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2700">
              <a:lnSpc>
                <a:spcPts val="2735"/>
              </a:lnSpc>
              <a:spcBef>
                <a:spcPts val="2590"/>
              </a:spcBef>
            </a:pPr>
            <a:r>
              <a:rPr lang="ru-RU" sz="2000" spc="35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ДИСЦИПЛИНАРНАЯ </a:t>
            </a:r>
            <a:r>
              <a:rPr lang="ru-RU" sz="2000" spc="-35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ОТВЕТСТВЕННОСТЬ</a:t>
            </a:r>
            <a:r>
              <a:rPr lang="ru-RU" sz="2000" spc="-310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000" spc="-5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РУКОВОДИТЕЛЕЙ </a:t>
            </a:r>
            <a:r>
              <a:rPr lang="ru-RU" sz="2000" spc="90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ЗА </a:t>
            </a:r>
            <a:r>
              <a:rPr lang="ru-RU" sz="2000" spc="35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СЛАБУЮ </a:t>
            </a:r>
            <a:r>
              <a:rPr lang="ru-RU" sz="2000" spc="70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ПРЕВЕНТИВНУЮ</a:t>
            </a:r>
            <a:r>
              <a:rPr lang="ru-RU" sz="2000" spc="-480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   </a:t>
            </a:r>
            <a:r>
              <a:rPr lang="ru-RU" sz="2000" spc="50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РАБОТУ </a:t>
            </a:r>
            <a:r>
              <a:rPr lang="ru-RU" sz="1400" i="1" spc="50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(63 – АДМИНИСТРАТИВНЫЕ ГОССЛУЖАЩИЕ, 78 – РУКОВОДИТЕЛИ ПРАВООХРАНИТЕЛЬНЫХ ОРГАНОВ, 14 – РУКОВОДИТЕЛИ СУБЪЕКТОВ КВАЗИГОССЕКТОРА)</a:t>
            </a:r>
          </a:p>
          <a:p>
            <a:pPr marL="12700">
              <a:lnSpc>
                <a:spcPts val="2735"/>
              </a:lnSpc>
            </a:pPr>
            <a:endParaRPr sz="2400" dirty="0" smtClean="0">
              <a:solidFill>
                <a:schemeClr val="tx2"/>
              </a:solidFill>
              <a:latin typeface="Aeroport" panose="02000000000000000000" pitchFamily="2" charset="-52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29845">
              <a:lnSpc>
                <a:spcPct val="100000"/>
              </a:lnSpc>
            </a:pPr>
            <a:r>
              <a:rPr sz="2000" spc="5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АНТИКОРРУПЦИОННАЯ </a:t>
            </a:r>
            <a:r>
              <a:rPr sz="2000" dirty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ЭКСПЕРТИЗА </a:t>
            </a:r>
            <a:r>
              <a:rPr sz="2000" spc="-25" dirty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ПРОЕКТОВ</a:t>
            </a:r>
            <a:r>
              <a:rPr sz="2000" spc="-365" dirty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000" spc="-365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     </a:t>
            </a:r>
            <a:r>
              <a:rPr sz="2000" spc="30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НПА</a:t>
            </a:r>
            <a:endParaRPr sz="2000" dirty="0">
              <a:solidFill>
                <a:schemeClr val="tx2"/>
              </a:solidFill>
              <a:latin typeface="Aeroport" panose="02000000000000000000" pitchFamily="2" charset="-52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29845">
              <a:lnSpc>
                <a:spcPct val="100000"/>
              </a:lnSpc>
              <a:spcBef>
                <a:spcPts val="25"/>
              </a:spcBef>
            </a:pPr>
            <a:r>
              <a:rPr lang="ru-RU" sz="1400" i="1" spc="120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(ИЗУЧЕНО 3700 ПРОЕКТОВ НПА, В КОТОРЫХ ВЫЯВЛЕНО ПОРЯДКА 11000 ФАКТОРОВ КОРРУПЦИОННЫХ РИСКОВ)</a:t>
            </a:r>
          </a:p>
          <a:p>
            <a:pPr marL="29845">
              <a:lnSpc>
                <a:spcPct val="100000"/>
              </a:lnSpc>
              <a:spcBef>
                <a:spcPts val="25"/>
              </a:spcBef>
            </a:pPr>
            <a:endParaRPr sz="1900" i="1" dirty="0">
              <a:solidFill>
                <a:schemeClr val="tx2"/>
              </a:solidFill>
              <a:latin typeface="Aeroport" panose="02000000000000000000" pitchFamily="2" charset="-52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2700"/>
            <a:r>
              <a:rPr sz="2000" spc="30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ДИФФЕРЕНЦИРОВАННАЯ </a:t>
            </a:r>
            <a:r>
              <a:rPr sz="2000" spc="20" dirty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СИСТЕМА</a:t>
            </a:r>
            <a:r>
              <a:rPr sz="2000" spc="-265" dirty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000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ПООЩРЕНИЯ </a:t>
            </a:r>
            <a:r>
              <a:rPr lang="ru-RU" sz="2000" spc="90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ЗА</a:t>
            </a:r>
            <a:r>
              <a:rPr lang="ru-RU" sz="2000" spc="-125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000" spc="60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СООБЩЕНИЯ</a:t>
            </a:r>
            <a:r>
              <a:rPr lang="ru-RU" sz="2000" spc="-114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000" spc="60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О</a:t>
            </a:r>
            <a:r>
              <a:rPr lang="ru-RU" sz="2000" spc="-120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000" spc="105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КОРРУПЦИИ</a:t>
            </a:r>
            <a:endParaRPr lang="ru-RU" sz="2000" dirty="0">
              <a:solidFill>
                <a:schemeClr val="tx2"/>
              </a:solidFill>
              <a:latin typeface="Aeroport" panose="02000000000000000000" pitchFamily="2" charset="-52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2700"/>
            <a:r>
              <a:rPr lang="ru-RU" sz="1400" i="1" spc="105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(ПООЩРЕНО 135 ЛИЦ НА СУММУ ₸43,9 МЛН)</a:t>
            </a:r>
          </a:p>
        </p:txBody>
      </p:sp>
      <p:sp>
        <p:nvSpPr>
          <p:cNvPr id="4" name="object 4"/>
          <p:cNvSpPr/>
          <p:nvPr/>
        </p:nvSpPr>
        <p:spPr>
          <a:xfrm>
            <a:off x="602542" y="1245869"/>
            <a:ext cx="161030" cy="5329555"/>
          </a:xfrm>
          <a:custGeom>
            <a:avLst/>
            <a:gdLst/>
            <a:ahLst/>
            <a:cxnLst/>
            <a:rect l="l" t="t" r="r" b="b"/>
            <a:pathLst>
              <a:path w="664210" h="5329555">
                <a:moveTo>
                  <a:pt x="663661" y="0"/>
                </a:moveTo>
                <a:lnTo>
                  <a:pt x="0" y="0"/>
                </a:lnTo>
                <a:lnTo>
                  <a:pt x="0" y="5329445"/>
                </a:lnTo>
                <a:lnTo>
                  <a:pt x="663661" y="5329445"/>
                </a:lnTo>
                <a:lnTo>
                  <a:pt x="663661" y="0"/>
                </a:lnTo>
                <a:close/>
              </a:path>
            </a:pathLst>
          </a:custGeom>
          <a:solidFill>
            <a:srgbClr val="002D48"/>
          </a:solidFill>
        </p:spPr>
        <p:txBody>
          <a:bodyPr wrap="square" lIns="0" tIns="0" rIns="0" bIns="0" rtlCol="0"/>
          <a:lstStyle/>
          <a:p>
            <a:endParaRPr sz="1199">
              <a:solidFill>
                <a:schemeClr val="tx2"/>
              </a:solidFill>
              <a:latin typeface="Aeroport" panose="02000000000000000000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3951428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sz="half" idx="2"/>
          </p:nvPr>
        </p:nvSpPr>
        <p:spPr>
          <a:xfrm>
            <a:off x="423948" y="1862472"/>
            <a:ext cx="5469241" cy="424475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478155">
              <a:lnSpc>
                <a:spcPct val="100000"/>
              </a:lnSpc>
              <a:spcBef>
                <a:spcPts val="0"/>
              </a:spcBef>
            </a:pPr>
            <a:r>
              <a:rPr sz="1900" dirty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СОЗДАНИЕ АНТИКОРРУПЦИОННЫХ КОМПЛАЕНС-СЛУЖБ  В </a:t>
            </a:r>
            <a:r>
              <a:rPr sz="1900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КВАЗИГОССЕКТОРЕ</a:t>
            </a:r>
            <a:endParaRPr lang="ru-RU" sz="1900" dirty="0" smtClean="0">
              <a:solidFill>
                <a:schemeClr val="tx2"/>
              </a:solidFill>
              <a:latin typeface="Aeroport" panose="02000000000000000000" pitchFamily="2" charset="-52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marR="478155" indent="0">
              <a:lnSpc>
                <a:spcPct val="100000"/>
              </a:lnSpc>
              <a:spcBef>
                <a:spcPts val="0"/>
              </a:spcBef>
              <a:buNone/>
            </a:pPr>
            <a:endParaRPr sz="1900" dirty="0">
              <a:solidFill>
                <a:schemeClr val="tx2"/>
              </a:solidFill>
              <a:latin typeface="Aeroport" panose="02000000000000000000" pitchFamily="2" charset="-52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2700">
              <a:lnSpc>
                <a:spcPct val="100000"/>
              </a:lnSpc>
              <a:spcBef>
                <a:spcPts val="0"/>
              </a:spcBef>
            </a:pPr>
            <a:r>
              <a:rPr sz="1900" dirty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РАСШИРЕНИЕ СУБЪЕКТОВ КОРРУПЦИОННЫХ </a:t>
            </a:r>
            <a:r>
              <a:rPr sz="1900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ПРЕСТУПЛЕНИЙ</a:t>
            </a:r>
            <a:r>
              <a:rPr lang="ru-RU" sz="1900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 РАБОТНИКАМИ КВАЗИГОССЕКТОРА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sz="1900" dirty="0">
              <a:solidFill>
                <a:schemeClr val="tx2"/>
              </a:solidFill>
              <a:latin typeface="Aeroport" panose="02000000000000000000" pitchFamily="2" charset="-52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2700">
              <a:lnSpc>
                <a:spcPct val="100000"/>
              </a:lnSpc>
              <a:spcBef>
                <a:spcPts val="0"/>
              </a:spcBef>
            </a:pPr>
            <a:r>
              <a:rPr sz="1900" dirty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АДМ.ОТВЕТСТВЕННОСТЬ РУКОВОДИТЕЛЕЙ </a:t>
            </a:r>
            <a:r>
              <a:rPr sz="1900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КВАЗИГОССЕКТОРА</a:t>
            </a:r>
            <a:endParaRPr lang="ru-RU" sz="1900" dirty="0">
              <a:solidFill>
                <a:schemeClr val="tx2"/>
              </a:solidFill>
              <a:latin typeface="Aeroport" panose="02000000000000000000" pitchFamily="2" charset="-52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400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(СТ. 681. ПРИНЯТИЕ НА РАБОТУ ЛИЦ, РАНЕЕ СОВЕРШИВШИХ КОРРУПЦИОННОЕ ПРЕСТУПЛЕНИЕ – 100 МРП)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sz="1900" dirty="0">
              <a:solidFill>
                <a:schemeClr val="tx2"/>
              </a:solidFill>
              <a:latin typeface="Aeroport" panose="02000000000000000000" pitchFamily="2" charset="-52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2700">
              <a:lnSpc>
                <a:spcPct val="100000"/>
              </a:lnSpc>
              <a:spcBef>
                <a:spcPts val="0"/>
              </a:spcBef>
            </a:pPr>
            <a:r>
              <a:rPr sz="1900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УГОЛОВНАЯ </a:t>
            </a:r>
            <a:r>
              <a:rPr sz="1900" dirty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ОТВЕТСТВЕННОСТЬ ЗА </a:t>
            </a:r>
            <a:r>
              <a:rPr sz="1900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ПРОВОКАЦИЮ</a:t>
            </a:r>
            <a:endParaRPr sz="1900" dirty="0">
              <a:solidFill>
                <a:schemeClr val="tx2"/>
              </a:solidFill>
              <a:latin typeface="Aeroport" panose="02000000000000000000" pitchFamily="2" charset="-52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379140" y="1412595"/>
            <a:ext cx="5555615" cy="5080635"/>
          </a:xfrm>
          <a:custGeom>
            <a:avLst/>
            <a:gdLst/>
            <a:ahLst/>
            <a:cxnLst/>
            <a:rect l="l" t="t" r="r" b="b"/>
            <a:pathLst>
              <a:path w="5555615" h="5080635">
                <a:moveTo>
                  <a:pt x="0" y="0"/>
                </a:moveTo>
                <a:lnTo>
                  <a:pt x="5555273" y="0"/>
                </a:lnTo>
                <a:lnTo>
                  <a:pt x="5555273" y="5080282"/>
                </a:lnTo>
                <a:lnTo>
                  <a:pt x="0" y="5080282"/>
                </a:lnTo>
                <a:lnTo>
                  <a:pt x="0" y="0"/>
                </a:lnTo>
                <a:close/>
              </a:path>
            </a:pathLst>
          </a:custGeom>
          <a:ln w="38100">
            <a:solidFill>
              <a:srgbClr val="002D48"/>
            </a:solidFill>
          </a:ln>
        </p:spPr>
        <p:txBody>
          <a:bodyPr wrap="square" lIns="0" tIns="0" rIns="0" bIns="0" rtlCol="0"/>
          <a:lstStyle/>
          <a:p>
            <a:endParaRPr>
              <a:latin typeface="Aeroport" panose="02000000000000000000" pitchFamily="2" charset="-52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6167145" y="1412595"/>
            <a:ext cx="5754370" cy="5080635"/>
          </a:xfrm>
          <a:custGeom>
            <a:avLst/>
            <a:gdLst/>
            <a:ahLst/>
            <a:cxnLst/>
            <a:rect l="l" t="t" r="r" b="b"/>
            <a:pathLst>
              <a:path w="5754370" h="5080635">
                <a:moveTo>
                  <a:pt x="0" y="0"/>
                </a:moveTo>
                <a:lnTo>
                  <a:pt x="5754023" y="0"/>
                </a:lnTo>
                <a:lnTo>
                  <a:pt x="5754023" y="5080282"/>
                </a:lnTo>
                <a:lnTo>
                  <a:pt x="0" y="5080282"/>
                </a:lnTo>
                <a:lnTo>
                  <a:pt x="0" y="0"/>
                </a:lnTo>
                <a:close/>
              </a:path>
            </a:pathLst>
          </a:custGeom>
          <a:ln w="38100">
            <a:solidFill>
              <a:srgbClr val="002D48"/>
            </a:solidFill>
          </a:ln>
        </p:spPr>
        <p:txBody>
          <a:bodyPr wrap="square" lIns="0" tIns="0" rIns="0" bIns="0" rtlCol="0"/>
          <a:lstStyle/>
          <a:p>
            <a:endParaRPr>
              <a:latin typeface="Aeroport" panose="02000000000000000000" pitchFamily="2" charset="-52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355740" y="1902702"/>
            <a:ext cx="5377180" cy="41985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/>
            <a:r>
              <a:rPr lang="ru-RU" sz="1600" dirty="0" smtClean="0">
                <a:solidFill>
                  <a:srgbClr val="168E89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ПОЛНЫЙ ЗАПРЕТ НА ДАРЕНИЕ ПОДАРКОВ</a:t>
            </a:r>
            <a:endParaRPr lang="ru-RU" sz="1600" dirty="0" smtClean="0">
              <a:latin typeface="Aeroport" panose="02000000000000000000" pitchFamily="2" charset="-52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2700" marR="5080"/>
            <a:r>
              <a:rPr lang="ru-RU" sz="1600" dirty="0" smtClean="0">
                <a:solidFill>
                  <a:srgbClr val="072333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ЛЮБОЙ СТОИМОСТИ ГОССЛУЖАЩИМ, ДЕПУТАТАМ, СУДЬЯМ И ЛИЦАМ,  УПОЛНОМОЧЕННЫМ НА ВЫПОЛНЕНИЕ ГОСФУНКЦИЙ </a:t>
            </a:r>
            <a:r>
              <a:rPr lang="ru-RU" sz="1600" b="0" dirty="0" smtClean="0">
                <a:solidFill>
                  <a:srgbClr val="072333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(</a:t>
            </a:r>
            <a:r>
              <a:rPr lang="ru-RU" sz="1600" dirty="0" smtClean="0">
                <a:solidFill>
                  <a:srgbClr val="072333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И ЧЛЕНАМ СЕМЕЙ</a:t>
            </a:r>
            <a:r>
              <a:rPr lang="ru-RU" sz="1600" b="0" dirty="0" smtClean="0">
                <a:solidFill>
                  <a:srgbClr val="072333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)</a:t>
            </a:r>
            <a:endParaRPr lang="ru-RU" sz="1600" dirty="0" smtClean="0">
              <a:latin typeface="Aeroport" panose="02000000000000000000" pitchFamily="2" charset="-52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ru-RU" sz="1600" dirty="0" smtClean="0">
              <a:latin typeface="Aeroport" panose="02000000000000000000" pitchFamily="2" charset="-52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ru-RU" sz="1600" dirty="0" smtClean="0">
              <a:latin typeface="Aeroport" panose="02000000000000000000" pitchFamily="2" charset="-52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2700" marR="2373630"/>
            <a:r>
              <a:rPr lang="ru-RU" sz="1600" dirty="0" smtClean="0">
                <a:solidFill>
                  <a:srgbClr val="168E89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ОГРАНИЧЕНИЕ НА СОВМЕСТНУЮ  РАБОТУ БЛИЗКИХ РОДСТВЕННИКОВ</a:t>
            </a:r>
            <a:endParaRPr lang="ru-RU" sz="1600" dirty="0" smtClean="0">
              <a:latin typeface="Aeroport" panose="02000000000000000000" pitchFamily="2" charset="-52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2700" marR="954405"/>
            <a:r>
              <a:rPr lang="ru-RU" sz="1600" dirty="0" smtClean="0">
                <a:solidFill>
                  <a:srgbClr val="072333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ЗАПРЕЩАЕТСЯ НАХОДИТЬСЯ В ИХ ПРЯМОМ ПОДЧИНЕНИИ  И ИМЕТЬ В ПОДЧИНЕНИИ</a:t>
            </a:r>
            <a:endParaRPr lang="ru-RU" sz="1600" dirty="0" smtClean="0">
              <a:latin typeface="Aeroport" panose="02000000000000000000" pitchFamily="2" charset="-52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ru-RU" sz="1600" dirty="0" smtClean="0">
              <a:latin typeface="Aeroport" panose="02000000000000000000" pitchFamily="2" charset="-52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ru-RU" sz="1600" dirty="0" smtClean="0">
              <a:latin typeface="Aeroport" panose="02000000000000000000" pitchFamily="2" charset="-52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2700"/>
            <a:r>
              <a:rPr lang="ru-RU" sz="1600" dirty="0" smtClean="0">
                <a:solidFill>
                  <a:srgbClr val="168E89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ОБЯЗАННОСТЬ КАНДИДАТОВ НА ГОСДОЛЖНОСТЬ</a:t>
            </a:r>
            <a:endParaRPr lang="ru-RU" sz="1600" dirty="0" smtClean="0">
              <a:latin typeface="Aeroport" panose="02000000000000000000" pitchFamily="2" charset="-52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2700"/>
            <a:r>
              <a:rPr lang="ru-RU" sz="1600" dirty="0" smtClean="0">
                <a:solidFill>
                  <a:srgbClr val="072333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УВЕДОМЛЯТЬ О РАБОТАЮЩИХ В ОРГАНИЗАЦИИ РОДСТВЕННИКАХ</a:t>
            </a:r>
            <a:endParaRPr lang="ru-RU" sz="1600" dirty="0">
              <a:latin typeface="Aeroport" panose="02000000000000000000" pitchFamily="2" charset="-52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981120" y="439484"/>
            <a:ext cx="9907270" cy="70724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35"/>
              </a:spcBef>
            </a:pPr>
            <a:r>
              <a:rPr sz="2800" spc="15" dirty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ВТОРОЙ </a:t>
            </a:r>
            <a:r>
              <a:rPr sz="2800" spc="25" dirty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ПАКЕТ </a:t>
            </a:r>
            <a:r>
              <a:rPr sz="2800" spc="45" dirty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АНТИКОРРУПЦИОННЫХ</a:t>
            </a:r>
            <a:r>
              <a:rPr sz="2800" spc="220" dirty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sz="2800" spc="-15" dirty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РЕФОРМ</a:t>
            </a:r>
            <a:endParaRPr sz="2800" dirty="0">
              <a:solidFill>
                <a:schemeClr val="tx2"/>
              </a:solidFill>
              <a:latin typeface="Aeroport" panose="02000000000000000000" pitchFamily="2" charset="-52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2700" algn="ctr">
              <a:lnSpc>
                <a:spcPct val="100000"/>
              </a:lnSpc>
              <a:spcBef>
                <a:spcPts val="135"/>
              </a:spcBef>
            </a:pPr>
            <a:r>
              <a:rPr lang="ru-RU" sz="1600" b="0" spc="40" dirty="0" smtClean="0">
                <a:solidFill>
                  <a:srgbClr val="FFC000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ВСТУПИЛ </a:t>
            </a:r>
            <a:r>
              <a:rPr lang="ru-RU" sz="1600" b="0" spc="80" dirty="0" smtClean="0">
                <a:solidFill>
                  <a:srgbClr val="FFC000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В </a:t>
            </a:r>
            <a:r>
              <a:rPr lang="ru-RU" sz="1600" b="0" spc="30" dirty="0" smtClean="0">
                <a:solidFill>
                  <a:srgbClr val="FFC000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СИЛУ </a:t>
            </a:r>
            <a:r>
              <a:rPr lang="ru-RU" sz="1600" b="0" spc="10" dirty="0" smtClean="0">
                <a:solidFill>
                  <a:srgbClr val="FFC000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С </a:t>
            </a:r>
            <a:r>
              <a:rPr lang="ru-RU" sz="1600" b="0" spc="90" dirty="0" smtClean="0">
                <a:solidFill>
                  <a:srgbClr val="FFC000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ОКТЯБРЯ </a:t>
            </a:r>
            <a:r>
              <a:rPr lang="ru-RU" sz="1600" b="0" spc="165" dirty="0" smtClean="0">
                <a:solidFill>
                  <a:srgbClr val="FFC000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2020</a:t>
            </a:r>
            <a:r>
              <a:rPr lang="ru-RU" sz="1600" b="0" spc="65" dirty="0" smtClean="0">
                <a:solidFill>
                  <a:srgbClr val="FFC000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600" b="0" spc="80" dirty="0" smtClean="0">
                <a:solidFill>
                  <a:srgbClr val="FFC000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ГОДА</a:t>
            </a:r>
            <a:endParaRPr lang="ru-RU" sz="1600" b="0" dirty="0">
              <a:solidFill>
                <a:srgbClr val="FFC000"/>
              </a:solidFill>
              <a:latin typeface="Aeroport" panose="02000000000000000000" pitchFamily="2" charset="-52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7404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" y="0"/>
            <a:ext cx="5378450" cy="6858000"/>
          </a:xfrm>
          <a:custGeom>
            <a:avLst/>
            <a:gdLst/>
            <a:ahLst/>
            <a:cxnLst/>
            <a:rect l="l" t="t" r="r" b="b"/>
            <a:pathLst>
              <a:path w="5378450" h="6858000">
                <a:moveTo>
                  <a:pt x="5378106" y="0"/>
                </a:moveTo>
                <a:lnTo>
                  <a:pt x="0" y="0"/>
                </a:lnTo>
                <a:lnTo>
                  <a:pt x="0" y="6857999"/>
                </a:lnTo>
                <a:lnTo>
                  <a:pt x="5378106" y="6857999"/>
                </a:lnTo>
                <a:lnTo>
                  <a:pt x="5378106" y="0"/>
                </a:lnTo>
                <a:close/>
              </a:path>
            </a:pathLst>
          </a:custGeom>
          <a:solidFill>
            <a:srgbClr val="002D48"/>
          </a:solidFill>
          <a:ln>
            <a:solidFill>
              <a:srgbClr val="002D48"/>
            </a:solidFill>
          </a:ln>
        </p:spPr>
        <p:txBody>
          <a:bodyPr wrap="square" lIns="0" tIns="0" rIns="0" bIns="0" rtlCol="0"/>
          <a:lstStyle/>
          <a:p>
            <a:endParaRPr>
              <a:latin typeface="Aeroport" panose="02000000000000000000" pitchFamily="2" charset="-52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36819" y="1991459"/>
            <a:ext cx="5104813" cy="247952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10"/>
              </a:spcBef>
            </a:pPr>
            <a:r>
              <a:rPr sz="2800" spc="-35" dirty="0">
                <a:solidFill>
                  <a:schemeClr val="bg1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ТРЕТИЙ</a:t>
            </a:r>
            <a:r>
              <a:rPr sz="2800" spc="15" dirty="0">
                <a:solidFill>
                  <a:schemeClr val="bg1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sz="2800" spc="25" dirty="0" smtClean="0">
                <a:solidFill>
                  <a:schemeClr val="bg1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ПАКЕТ</a:t>
            </a:r>
            <a:r>
              <a:rPr lang="ru-RU" sz="2800" spc="25" dirty="0" smtClean="0">
                <a:solidFill>
                  <a:schemeClr val="bg1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800" spc="20" dirty="0">
                <a:solidFill>
                  <a:schemeClr val="bg1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АНТИКОРРУПЦИОННЫХ</a:t>
            </a:r>
            <a:r>
              <a:rPr lang="ru-RU" sz="2800" spc="-10" dirty="0">
                <a:solidFill>
                  <a:schemeClr val="bg1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800" spc="-20" dirty="0" smtClean="0">
                <a:solidFill>
                  <a:schemeClr val="bg1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РЕФОРМ</a:t>
            </a:r>
            <a:br>
              <a:rPr lang="ru-RU" sz="2800" spc="-20" dirty="0" smtClean="0">
                <a:solidFill>
                  <a:schemeClr val="bg1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2800" b="0" dirty="0">
                <a:solidFill>
                  <a:schemeClr val="bg1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sz="2800" b="0" dirty="0">
                <a:solidFill>
                  <a:schemeClr val="bg1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600" b="0" spc="40" dirty="0" smtClean="0">
                <a:solidFill>
                  <a:srgbClr val="FFC000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ВСТУПИЛ </a:t>
            </a:r>
            <a:r>
              <a:rPr lang="ru-RU" sz="1600" b="0" spc="70" dirty="0" smtClean="0">
                <a:solidFill>
                  <a:srgbClr val="FFC000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В </a:t>
            </a:r>
            <a:r>
              <a:rPr lang="ru-RU" sz="1600" b="0" spc="30" dirty="0" smtClean="0">
                <a:solidFill>
                  <a:srgbClr val="FFC000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СИЛУ </a:t>
            </a:r>
            <a:r>
              <a:rPr lang="ru-RU" sz="1600" b="0" spc="15" dirty="0" smtClean="0">
                <a:solidFill>
                  <a:srgbClr val="FFC000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С </a:t>
            </a:r>
            <a:r>
              <a:rPr lang="ru-RU" sz="1600" b="0" spc="65" dirty="0" smtClean="0">
                <a:solidFill>
                  <a:srgbClr val="FFC000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ЯНВАРЯ</a:t>
            </a:r>
            <a:r>
              <a:rPr lang="ru-RU" sz="1600" b="0" spc="55" dirty="0" smtClean="0">
                <a:solidFill>
                  <a:srgbClr val="FFC000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600" b="0" spc="5" dirty="0" smtClean="0">
                <a:solidFill>
                  <a:srgbClr val="FFC000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2021</a:t>
            </a:r>
            <a:r>
              <a:rPr lang="ru-RU" sz="2800" b="0" dirty="0"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sz="2800" b="0" dirty="0"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</a:br>
            <a:endParaRPr sz="2800" b="0" dirty="0">
              <a:latin typeface="Aeroport" panose="02000000000000000000" pitchFamily="2" charset="-52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object 10"/>
          <p:cNvSpPr txBox="1">
            <a:spLocks noGrp="1"/>
          </p:cNvSpPr>
          <p:nvPr>
            <p:ph sz="half" idx="3"/>
          </p:nvPr>
        </p:nvSpPr>
        <p:spPr>
          <a:xfrm>
            <a:off x="5922645" y="647854"/>
            <a:ext cx="5303520" cy="5379358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 marR="41275">
              <a:lnSpc>
                <a:spcPct val="99400"/>
              </a:lnSpc>
              <a:spcBef>
                <a:spcPts val="110"/>
              </a:spcBef>
            </a:pPr>
            <a:r>
              <a:rPr lang="ru-RU" sz="1800" spc="75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ИСКЛЮЧЕНИЕ ПРИМЕНЕНИЯ УСЛОВНО-ДОСРОЧНОГО  ОСВОБОЖДЕНИЯ К ОСУЖДЕННЫМ КОРРУПЦИОНЕРАМ</a:t>
            </a:r>
          </a:p>
          <a:p>
            <a:pPr marL="12700" marR="41275">
              <a:lnSpc>
                <a:spcPct val="99400"/>
              </a:lnSpc>
              <a:spcBef>
                <a:spcPts val="110"/>
              </a:spcBef>
            </a:pPr>
            <a:endParaRPr lang="ru-RU" sz="1800" spc="40" dirty="0" smtClean="0">
              <a:solidFill>
                <a:schemeClr val="tx2"/>
              </a:solidFill>
              <a:latin typeface="Aeroport" panose="02000000000000000000" pitchFamily="2" charset="-52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2700" marR="41275">
              <a:lnSpc>
                <a:spcPct val="99400"/>
              </a:lnSpc>
              <a:spcBef>
                <a:spcPts val="110"/>
              </a:spcBef>
            </a:pPr>
            <a:r>
              <a:rPr lang="ru-RU" sz="1800" spc="40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УЖЕСТОЧЕНИЕ </a:t>
            </a:r>
            <a:r>
              <a:rPr lang="ru-RU" sz="1800" spc="50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ОТВЕТСТВЕННОСТИ </a:t>
            </a:r>
            <a:r>
              <a:rPr lang="ru-RU" sz="1800" spc="65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ЗА</a:t>
            </a:r>
            <a:r>
              <a:rPr lang="ru-RU" sz="1800" spc="-370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800" spc="75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КОРРУПЦИЮ  </a:t>
            </a:r>
            <a:r>
              <a:rPr lang="ru-RU" sz="1800" spc="65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СОТРУДНИКОВ </a:t>
            </a:r>
            <a:r>
              <a:rPr lang="ru-RU" sz="1800" spc="40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ПРАВООХРАНИТЕЛЬНЫХ </a:t>
            </a:r>
            <a:r>
              <a:rPr lang="ru-RU" sz="1800" spc="50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ОРГАНОВ,  </a:t>
            </a:r>
            <a:r>
              <a:rPr lang="ru-RU" sz="1800" spc="30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СУДЕЙ, </a:t>
            </a:r>
            <a:r>
              <a:rPr lang="ru-RU" sz="1800" spc="40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ВЗЯТКОДАТЕЛЕЙ </a:t>
            </a:r>
            <a:r>
              <a:rPr lang="ru-RU" sz="1800" spc="75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И</a:t>
            </a:r>
            <a:r>
              <a:rPr lang="ru-RU" sz="1800" spc="-340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        </a:t>
            </a:r>
            <a:r>
              <a:rPr lang="ru-RU" sz="1800" spc="70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ПОСРЕДНИКОВ </a:t>
            </a:r>
            <a:r>
              <a:rPr lang="ru-RU" sz="1800" spc="40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ВО</a:t>
            </a:r>
            <a:r>
              <a:rPr lang="ru-RU" sz="1800" spc="-90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800" spc="50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ВЗЯТОЧНИЧЕСТВЕ</a:t>
            </a: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lang="ru-RU" sz="1800" dirty="0" smtClean="0">
              <a:solidFill>
                <a:schemeClr val="tx2"/>
              </a:solidFill>
              <a:latin typeface="Aeroport" panose="02000000000000000000" pitchFamily="2" charset="-52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2700" marR="277495">
              <a:lnSpc>
                <a:spcPct val="99400"/>
              </a:lnSpc>
            </a:pPr>
            <a:r>
              <a:rPr lang="ru-RU" sz="1800" spc="25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ОТМЕНА</a:t>
            </a:r>
            <a:r>
              <a:rPr lang="ru-RU" sz="1800" spc="-85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800" spc="5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ДЛЯ</a:t>
            </a:r>
            <a:r>
              <a:rPr lang="ru-RU" sz="1800" spc="-90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800" spc="50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ОСУЖДЕННЫХ</a:t>
            </a:r>
            <a:r>
              <a:rPr lang="ru-RU" sz="1800" spc="-90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800" spc="65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ЗА</a:t>
            </a:r>
            <a:r>
              <a:rPr lang="ru-RU" sz="1800" spc="-85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800" spc="50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ТЯЖКИЕ</a:t>
            </a:r>
            <a:r>
              <a:rPr lang="ru-RU" sz="1800" spc="-90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800" spc="75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И</a:t>
            </a:r>
            <a:r>
              <a:rPr lang="ru-RU" sz="1800" spc="-85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800" spc="50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ОСОБО  </a:t>
            </a:r>
            <a:r>
              <a:rPr lang="ru-RU" sz="1800" spc="55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ТЯЖКИЕ </a:t>
            </a:r>
            <a:r>
              <a:rPr lang="ru-RU" sz="1800" spc="65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КОРРУПЦИОННЫЕ </a:t>
            </a:r>
            <a:r>
              <a:rPr lang="ru-RU" sz="1800" spc="45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ПРЕСТУПЛЕНИЯ  </a:t>
            </a:r>
            <a:r>
              <a:rPr lang="ru-RU" sz="1800" spc="65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ВОЗМОЖНОСТИ </a:t>
            </a:r>
            <a:r>
              <a:rPr lang="ru-RU" sz="1800" spc="30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ОТБЫТИЯ </a:t>
            </a:r>
            <a:r>
              <a:rPr lang="ru-RU" sz="1800" spc="55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НАКАЗАНИЯ</a:t>
            </a:r>
            <a:r>
              <a:rPr lang="ru-RU" sz="1800" spc="-370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                    </a:t>
            </a:r>
            <a:r>
              <a:rPr lang="ru-RU" sz="1800" spc="65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СРАЗУ </a:t>
            </a:r>
            <a:r>
              <a:rPr lang="ru-RU" sz="1800" spc="40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В</a:t>
            </a:r>
            <a:r>
              <a:rPr lang="ru-RU" sz="1800" spc="-105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800" spc="50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УЧРЕЖДЕНИЯХ</a:t>
            </a:r>
            <a:r>
              <a:rPr lang="ru-RU" sz="1800" spc="-100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800" spc="50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МИНИМАЛЬНОЙ</a:t>
            </a:r>
            <a:r>
              <a:rPr lang="ru-RU" sz="1800" spc="-95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800" spc="60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БЕЗОПАСНОСТИ</a:t>
            </a:r>
            <a:endParaRPr lang="ru-RU" sz="1800" dirty="0" smtClean="0">
              <a:solidFill>
                <a:schemeClr val="tx2"/>
              </a:solidFill>
              <a:latin typeface="Aeroport" panose="02000000000000000000" pitchFamily="2" charset="-52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2700" marR="5080">
              <a:lnSpc>
                <a:spcPts val="2110"/>
              </a:lnSpc>
              <a:spcBef>
                <a:spcPts val="2105"/>
              </a:spcBef>
            </a:pPr>
            <a:r>
              <a:rPr lang="ru-RU" sz="1800" spc="30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ВВЕДЕНИЕ</a:t>
            </a:r>
            <a:r>
              <a:rPr lang="ru-RU" sz="1800" spc="-95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800" spc="65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ОГРАНИЧЕНИЯ</a:t>
            </a:r>
            <a:r>
              <a:rPr lang="ru-RU" sz="1800" spc="-90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800" spc="60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ПО</a:t>
            </a:r>
            <a:r>
              <a:rPr lang="ru-RU" sz="1800" spc="-90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800" spc="35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ВЛАДЕНИЮ</a:t>
            </a:r>
            <a:r>
              <a:rPr lang="ru-RU" sz="1800" spc="-95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800" spc="45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СЧЕТАМИ  </a:t>
            </a:r>
            <a:r>
              <a:rPr lang="ru-RU" sz="1800" spc="40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В </a:t>
            </a:r>
            <a:r>
              <a:rPr lang="ru-RU" sz="1800" spc="50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ЗАРУБЕЖНЫХ</a:t>
            </a:r>
            <a:r>
              <a:rPr lang="ru-RU" sz="1800" spc="-225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800" spc="45" dirty="0" smtClean="0">
                <a:solidFill>
                  <a:schemeClr val="tx2"/>
                </a:solidFill>
                <a:latin typeface="Aeroport" panose="02000000000000000000" pitchFamily="2" charset="-52"/>
                <a:ea typeface="Tahoma" panose="020B0604030504040204" pitchFamily="34" charset="0"/>
                <a:cs typeface="Tahoma" panose="020B0604030504040204" pitchFamily="34" charset="0"/>
              </a:rPr>
              <a:t>БАНКАХ</a:t>
            </a:r>
            <a:endParaRPr lang="ru-RU" sz="1800" spc="45" dirty="0">
              <a:solidFill>
                <a:schemeClr val="tx2"/>
              </a:solidFill>
              <a:latin typeface="Aeroport" panose="02000000000000000000" pitchFamily="2" charset="-52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5033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12952</TotalTime>
  <Words>2266</Words>
  <Application>Microsoft Office PowerPoint</Application>
  <PresentationFormat>Широкоэкранный</PresentationFormat>
  <Paragraphs>347</Paragraphs>
  <Slides>36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36</vt:i4>
      </vt:variant>
    </vt:vector>
  </HeadingPairs>
  <TitlesOfParts>
    <vt:vector size="47" baseType="lpstr">
      <vt:lpstr>Aeroport</vt:lpstr>
      <vt:lpstr>Arial</vt:lpstr>
      <vt:lpstr>Calibri</vt:lpstr>
      <vt:lpstr>Calibri Light</vt:lpstr>
      <vt:lpstr>Karla</vt:lpstr>
      <vt:lpstr>Tahoma</vt:lpstr>
      <vt:lpstr>Times New Roman</vt:lpstr>
      <vt:lpstr>Wingdings</vt:lpstr>
      <vt:lpstr>Office Theme</vt:lpstr>
      <vt:lpstr>3_Office Theme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АНТИКОРРУПЦИОННАЯ ПОЛИТИКА</vt:lpstr>
      <vt:lpstr>ПЕРВЫЙ ПАКЕТ АНТИКОРРУПЦИОННЫХ РЕФОРМ</vt:lpstr>
      <vt:lpstr>ВТОРОЙ ПАКЕТ АНТИКОРРУПЦИОННЫХ РЕФОРМ ВСТУПИЛ В СИЛУ С ОКТЯБРЯ 2020 ГОДА</vt:lpstr>
      <vt:lpstr>ТРЕТИЙ ПАКЕТ АНТИКОРРУПЦИОННЫХ РЕФОРМ  ВСТУПИЛ В СИЛУ С ЯНВАРЯ 2021 </vt:lpstr>
      <vt:lpstr>СИСТЕМА МЕР ПРОТИВОДЕЙСТВИЯ КОРРУПЦИИ</vt:lpstr>
      <vt:lpstr>Презентация PowerPoint</vt:lpstr>
      <vt:lpstr>АЛГОРИТМ ПРОВЕДЕНИЯ ВНУТРЕННЕГО АНАЛИЗА  КОРРУПЦИОННЫХ РИСКОВ </vt:lpstr>
      <vt:lpstr>Презентация PowerPoint</vt:lpstr>
      <vt:lpstr>ИСПОЛЬЗОВАНИЕ ОПЫТА И ПОЗНАНИЙ РАБОТНИКОВ ОБЪЕКТА АНАЛИЗА И ИНЫХ ЭКСПЕРТОВ </vt:lpstr>
      <vt:lpstr>Презентация PowerPoint</vt:lpstr>
      <vt:lpstr>АНТИКОРРУПЦИОННЫЕ ОГРАНИЧЕНИЯ </vt:lpstr>
      <vt:lpstr>ЛИЦА, ПОДПАДАЮЩИЕ ПОД АНТИКОРРУПЦИОННЫЕ ОГРАНИЧЕНИЯ В КВАЗИГОС СЕКТОРЕ </vt:lpstr>
      <vt:lpstr>ОТВЕТСТВЕННОСТЬ ЗА ДАЧУ И ПОЛУЧЕНИЕ ПОДАРКОВ</vt:lpstr>
      <vt:lpstr>КОНФЛИКТ ИНТЕРЕСОВ</vt:lpstr>
      <vt:lpstr>ТИПЫ КОНФЛИКТА ИНТЕРЕСОВ</vt:lpstr>
      <vt:lpstr>ФОРМИРОВАНИЕ КОМПЛЕКСНОЙ СИСТЕМЫ ПО ВЫЯВЛЕНИЮ, РАЗРЕШЕНИЮ И ПРЕДОТВРАЩЕНИЮ КОНФЛИКТОВ ИНТЕРЕСОВ </vt:lpstr>
      <vt:lpstr>Презентация PowerPoint</vt:lpstr>
      <vt:lpstr>Презентация PowerPoint</vt:lpstr>
      <vt:lpstr>ИНФОРМАЦИОННАЯ И ОРГАНИЗАЦИОННАЯ ДЕЯТЕЛЬНОСТЬ –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Rauan Shakratova</dc:creator>
  <cp:lastModifiedBy>Нурсултан Бекинов</cp:lastModifiedBy>
  <cp:revision>857</cp:revision>
  <cp:lastPrinted>2022-05-17T03:07:49Z</cp:lastPrinted>
  <dcterms:created xsi:type="dcterms:W3CDTF">2020-06-24T03:32:03Z</dcterms:created>
  <dcterms:modified xsi:type="dcterms:W3CDTF">2022-06-20T05:23:26Z</dcterms:modified>
</cp:coreProperties>
</file>